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59" r:id="rId5"/>
    <p:sldId id="260" r:id="rId6"/>
    <p:sldId id="275" r:id="rId7"/>
    <p:sldId id="271" r:id="rId8"/>
    <p:sldId id="267" r:id="rId9"/>
    <p:sldId id="274" r:id="rId10"/>
    <p:sldId id="263" r:id="rId11"/>
    <p:sldId id="266" r:id="rId12"/>
    <p:sldId id="277" r:id="rId13"/>
    <p:sldId id="273" r:id="rId14"/>
    <p:sldId id="276" r:id="rId15"/>
    <p:sldId id="272" r:id="rId1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85" autoAdjust="0"/>
    <p:restoredTop sz="94660"/>
  </p:normalViewPr>
  <p:slideViewPr>
    <p:cSldViewPr snapToGrid="0">
      <p:cViewPr varScale="1">
        <p:scale>
          <a:sx n="75" d="100"/>
          <a:sy n="75" d="100"/>
        </p:scale>
        <p:origin x="96"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B40AA1-D960-4FDB-9C19-ED4934D0AF2B}" type="datetimeFigureOut">
              <a:rPr lang="zh-CN" altLang="en-US" smtClean="0"/>
              <a:t>2016/8/10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0A92A-26D0-42DC-8A13-F5201507E1DD}" type="slidenum">
              <a:rPr lang="zh-CN" altLang="en-US" smtClean="0"/>
              <a:t>‹#›</a:t>
            </a:fld>
            <a:endParaRPr lang="zh-CN" altLang="en-US"/>
          </a:p>
        </p:txBody>
      </p:sp>
    </p:spTree>
    <p:extLst>
      <p:ext uri="{BB962C8B-B14F-4D97-AF65-F5344CB8AC3E}">
        <p14:creationId xmlns:p14="http://schemas.microsoft.com/office/powerpoint/2010/main" val="2160872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F0A92A-26D0-42DC-8A13-F5201507E1DD}" type="slidenum">
              <a:rPr lang="zh-CN" altLang="en-US" smtClean="0"/>
              <a:t>1</a:t>
            </a:fld>
            <a:endParaRPr lang="zh-CN" altLang="en-US"/>
          </a:p>
        </p:txBody>
      </p:sp>
    </p:spTree>
    <p:extLst>
      <p:ext uri="{BB962C8B-B14F-4D97-AF65-F5344CB8AC3E}">
        <p14:creationId xmlns:p14="http://schemas.microsoft.com/office/powerpoint/2010/main" val="1517271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1E06157B-5920-4E32-AC03-A36F8724A0C7}" type="datetime1">
              <a:rPr lang="zh-CN" altLang="en-US" smtClean="0"/>
              <a:t>2016/8/10</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021DE128-153A-460F-A570-13CE4FB4EE8A}" type="slidenum">
              <a:rPr lang="zh-CN" altLang="en-US" smtClean="0"/>
              <a:t>‹#›</a:t>
            </a:fld>
            <a:endParaRPr lang="zh-CN" altLang="en-US"/>
          </a:p>
        </p:txBody>
      </p:sp>
    </p:spTree>
    <p:extLst>
      <p:ext uri="{BB962C8B-B14F-4D97-AF65-F5344CB8AC3E}">
        <p14:creationId xmlns:p14="http://schemas.microsoft.com/office/powerpoint/2010/main" val="4914979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ACF9D4B-09D7-4CD2-87F0-331EE382424B}" type="datetime1">
              <a:rPr lang="zh-CN" altLang="en-US" smtClean="0"/>
              <a:t>2016/8/10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1DE128-153A-460F-A570-13CE4FB4EE8A}" type="slidenum">
              <a:rPr lang="zh-CN" altLang="en-US" smtClean="0"/>
              <a:t>‹#›</a:t>
            </a:fld>
            <a:endParaRPr lang="zh-CN" altLang="en-US"/>
          </a:p>
        </p:txBody>
      </p:sp>
    </p:spTree>
    <p:extLst>
      <p:ext uri="{BB962C8B-B14F-4D97-AF65-F5344CB8AC3E}">
        <p14:creationId xmlns:p14="http://schemas.microsoft.com/office/powerpoint/2010/main" val="351350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705C6E2-5F4A-4CFA-BA75-AA159FD1B4BD}" type="datetime1">
              <a:rPr lang="zh-CN" altLang="en-US" smtClean="0"/>
              <a:t>2016/8/10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1DE128-153A-460F-A570-13CE4FB4EE8A}" type="slidenum">
              <a:rPr lang="zh-CN" altLang="en-US" smtClean="0"/>
              <a:t>‹#›</a:t>
            </a:fld>
            <a:endParaRPr lang="zh-CN" altLang="en-US"/>
          </a:p>
        </p:txBody>
      </p:sp>
    </p:spTree>
    <p:extLst>
      <p:ext uri="{BB962C8B-B14F-4D97-AF65-F5344CB8AC3E}">
        <p14:creationId xmlns:p14="http://schemas.microsoft.com/office/powerpoint/2010/main" val="2645028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
        <p:nvSpPr>
          <p:cNvPr id="4" name="日期占位符 3"/>
          <p:cNvSpPr>
            <a:spLocks noGrp="1"/>
          </p:cNvSpPr>
          <p:nvPr>
            <p:ph type="dt" sz="half" idx="10"/>
          </p:nvPr>
        </p:nvSpPr>
        <p:spPr/>
        <p:txBody>
          <a:bodyPr/>
          <a:lstStyle/>
          <a:p>
            <a:fld id="{F50FA5E8-53F4-4CA4-949C-FEA970A0B00D}" type="datetime1">
              <a:rPr lang="zh-CN" altLang="en-US" smtClean="0"/>
              <a:t>2016/8/10</a:t>
            </a:fld>
            <a:endParaRPr lang="zh-CN" altLang="en-US"/>
          </a:p>
        </p:txBody>
      </p:sp>
      <p:sp>
        <p:nvSpPr>
          <p:cNvPr id="5" name="页脚占位符 4"/>
          <p:cNvSpPr>
            <a:spLocks noGrp="1"/>
          </p:cNvSpPr>
          <p:nvPr>
            <p:ph type="ftr" sz="quarter" idx="11"/>
          </p:nvPr>
        </p:nvSpPr>
        <p:spPr/>
        <p:txBody>
          <a:bodyPr/>
          <a:lstStyle/>
          <a:p>
            <a:endParaRPr lang="zh-CN" altLang="en-US" dirty="0"/>
          </a:p>
        </p:txBody>
      </p:sp>
    </p:spTree>
    <p:extLst>
      <p:ext uri="{BB962C8B-B14F-4D97-AF65-F5344CB8AC3E}">
        <p14:creationId xmlns:p14="http://schemas.microsoft.com/office/powerpoint/2010/main" val="332757546"/>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DE0F3F7-5594-449F-945E-F862DE9676CC}" type="datetime1">
              <a:rPr lang="zh-CN" altLang="en-US" smtClean="0"/>
              <a:t>2016/8/10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1DE128-153A-460F-A570-13CE4FB4EE8A}" type="slidenum">
              <a:rPr lang="zh-CN" altLang="en-US" smtClean="0"/>
              <a:t>‹#›</a:t>
            </a:fld>
            <a:endParaRPr lang="zh-CN" altLang="en-US"/>
          </a:p>
        </p:txBody>
      </p:sp>
    </p:spTree>
    <p:extLst>
      <p:ext uri="{BB962C8B-B14F-4D97-AF65-F5344CB8AC3E}">
        <p14:creationId xmlns:p14="http://schemas.microsoft.com/office/powerpoint/2010/main" val="7278346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201942F-DCFD-45C5-B987-80E3B8CE8354}" type="datetime1">
              <a:rPr lang="zh-CN" altLang="en-US" smtClean="0"/>
              <a:t>2016/8/10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21DE128-153A-460F-A570-13CE4FB4EE8A}" type="slidenum">
              <a:rPr lang="zh-CN" altLang="en-US" smtClean="0"/>
              <a:t>‹#›</a:t>
            </a:fld>
            <a:endParaRPr lang="zh-CN" altLang="en-US"/>
          </a:p>
        </p:txBody>
      </p:sp>
    </p:spTree>
    <p:extLst>
      <p:ext uri="{BB962C8B-B14F-4D97-AF65-F5344CB8AC3E}">
        <p14:creationId xmlns:p14="http://schemas.microsoft.com/office/powerpoint/2010/main" val="182359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663EFF17-BE1F-4441-A5A7-9CAF38AEF177}" type="datetime1">
              <a:rPr lang="zh-CN" altLang="en-US" smtClean="0"/>
              <a:t>2016/8/10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21DE128-153A-460F-A570-13CE4FB4EE8A}" type="slidenum">
              <a:rPr lang="zh-CN" altLang="en-US" smtClean="0"/>
              <a:t>‹#›</a:t>
            </a:fld>
            <a:endParaRPr lang="zh-CN" altLang="en-US"/>
          </a:p>
        </p:txBody>
      </p:sp>
    </p:spTree>
    <p:extLst>
      <p:ext uri="{BB962C8B-B14F-4D97-AF65-F5344CB8AC3E}">
        <p14:creationId xmlns:p14="http://schemas.microsoft.com/office/powerpoint/2010/main" val="2395155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0ACC1F09-B573-4174-B359-6FA5739D5465}" type="datetime1">
              <a:rPr lang="zh-CN" altLang="en-US" smtClean="0"/>
              <a:t>2016/8/10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21DE128-153A-460F-A570-13CE4FB4EE8A}" type="slidenum">
              <a:rPr lang="zh-CN" altLang="en-US" smtClean="0"/>
              <a:t>‹#›</a:t>
            </a:fld>
            <a:endParaRPr lang="zh-CN" altLang="en-US"/>
          </a:p>
        </p:txBody>
      </p:sp>
    </p:spTree>
    <p:extLst>
      <p:ext uri="{BB962C8B-B14F-4D97-AF65-F5344CB8AC3E}">
        <p14:creationId xmlns:p14="http://schemas.microsoft.com/office/powerpoint/2010/main" val="3599767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1C84C48-A826-476B-8089-DB71CB0BC450}" type="datetime1">
              <a:rPr lang="zh-CN" altLang="en-US" smtClean="0"/>
              <a:t>2016/8/10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21DE128-153A-460F-A570-13CE4FB4EE8A}" type="slidenum">
              <a:rPr lang="zh-CN" altLang="en-US" smtClean="0"/>
              <a:t>‹#›</a:t>
            </a:fld>
            <a:endParaRPr lang="zh-CN" altLang="en-US"/>
          </a:p>
        </p:txBody>
      </p:sp>
    </p:spTree>
    <p:extLst>
      <p:ext uri="{BB962C8B-B14F-4D97-AF65-F5344CB8AC3E}">
        <p14:creationId xmlns:p14="http://schemas.microsoft.com/office/powerpoint/2010/main" val="1943272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A254ED-B5DC-41B5-842E-BC9DAD68B318}" type="datetime1">
              <a:rPr lang="zh-CN" altLang="en-US" smtClean="0"/>
              <a:t>2016/8/10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21DE128-153A-460F-A570-13CE4FB4EE8A}" type="slidenum">
              <a:rPr lang="zh-CN" altLang="en-US" smtClean="0"/>
              <a:t>‹#›</a:t>
            </a:fld>
            <a:endParaRPr lang="zh-CN" altLang="en-US"/>
          </a:p>
        </p:txBody>
      </p:sp>
    </p:spTree>
    <p:extLst>
      <p:ext uri="{BB962C8B-B14F-4D97-AF65-F5344CB8AC3E}">
        <p14:creationId xmlns:p14="http://schemas.microsoft.com/office/powerpoint/2010/main" val="127899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AE60CDB-6F3A-4957-AFFC-60928517641D}" type="datetime1">
              <a:rPr lang="zh-CN" altLang="en-US" smtClean="0"/>
              <a:t>2016/8/10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21DE128-153A-460F-A570-13CE4FB4EE8A}" type="slidenum">
              <a:rPr lang="zh-CN" altLang="en-US" smtClean="0"/>
              <a:t>‹#›</a:t>
            </a:fld>
            <a:endParaRPr lang="zh-CN" altLang="en-US"/>
          </a:p>
        </p:txBody>
      </p:sp>
    </p:spTree>
    <p:extLst>
      <p:ext uri="{BB962C8B-B14F-4D97-AF65-F5344CB8AC3E}">
        <p14:creationId xmlns:p14="http://schemas.microsoft.com/office/powerpoint/2010/main" val="245999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D1D4F4C-CC64-4188-8539-34D8465B68DC}" type="datetime1">
              <a:rPr lang="zh-CN" altLang="en-US" smtClean="0"/>
              <a:t>2016/8/10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21DE128-153A-460F-A570-13CE4FB4EE8A}" type="slidenum">
              <a:rPr lang="zh-CN" altLang="en-US" smtClean="0"/>
              <a:t>‹#›</a:t>
            </a:fld>
            <a:endParaRPr lang="zh-CN" altLang="en-US"/>
          </a:p>
        </p:txBody>
      </p:sp>
    </p:spTree>
    <p:extLst>
      <p:ext uri="{BB962C8B-B14F-4D97-AF65-F5344CB8AC3E}">
        <p14:creationId xmlns:p14="http://schemas.microsoft.com/office/powerpoint/2010/main" val="323471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2465B4-DAF7-49BA-9C54-8D6C86BC8F2F}" type="datetime1">
              <a:rPr lang="zh-CN" altLang="en-US" smtClean="0"/>
              <a:t>2016/8/10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zh-CN" dirty="0" smtClean="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1DE128-153A-460F-A570-13CE4FB4EE8A}" type="slidenum">
              <a:rPr lang="zh-CN" altLang="en-US" smtClean="0"/>
              <a:t>‹#›</a:t>
            </a:fld>
            <a:endParaRPr lang="zh-CN" altLang="en-US"/>
          </a:p>
        </p:txBody>
      </p:sp>
    </p:spTree>
    <p:extLst>
      <p:ext uri="{BB962C8B-B14F-4D97-AF65-F5344CB8AC3E}">
        <p14:creationId xmlns:p14="http://schemas.microsoft.com/office/powerpoint/2010/main" val="10263606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122363"/>
            <a:ext cx="9144000" cy="2387600"/>
          </a:xfrm>
        </p:spPr>
        <p:txBody>
          <a:bodyPr>
            <a:noAutofit/>
          </a:bodyPr>
          <a:lstStyle/>
          <a:p>
            <a:r>
              <a:rPr lang="en-US" altLang="zh-CN" sz="3600" b="1" dirty="0" smtClean="0">
                <a:solidFill>
                  <a:srgbClr val="008000"/>
                </a:solidFill>
                <a:latin typeface="+mn-lt"/>
              </a:rPr>
              <a:t>Measuring the </a:t>
            </a:r>
            <a:r>
              <a:rPr lang="en-US" altLang="zh-CN" sz="3600" b="1" dirty="0" err="1" smtClean="0">
                <a:solidFill>
                  <a:srgbClr val="008000"/>
                </a:solidFill>
                <a:latin typeface="+mn-lt"/>
              </a:rPr>
              <a:t>pseudorapidity</a:t>
            </a:r>
            <a:r>
              <a:rPr lang="en-US" altLang="zh-CN" sz="3600" b="1" dirty="0" smtClean="0">
                <a:solidFill>
                  <a:srgbClr val="008000"/>
                </a:solidFill>
                <a:latin typeface="+mn-lt"/>
              </a:rPr>
              <a:t> distribution of charged particles in proton-proton collisions </a:t>
            </a:r>
            <a:r>
              <a:rPr lang="en-US" altLang="zh-CN" sz="3600" b="1" dirty="0">
                <a:solidFill>
                  <a:srgbClr val="008000"/>
                </a:solidFill>
                <a:latin typeface="+mn-lt"/>
              </a:rPr>
              <a:t>at </a:t>
            </a:r>
            <a:r>
              <a:rPr lang="en-US" altLang="zh-CN" sz="3600" b="1" dirty="0" smtClean="0">
                <a:solidFill>
                  <a:srgbClr val="008000"/>
                </a:solidFill>
                <a:latin typeface="+mn-lt"/>
              </a:rPr>
              <a:t>√s=13 </a:t>
            </a:r>
            <a:r>
              <a:rPr lang="en-US" altLang="zh-CN" sz="3600" b="1" dirty="0" err="1">
                <a:solidFill>
                  <a:srgbClr val="008000"/>
                </a:solidFill>
                <a:latin typeface="+mn-lt"/>
              </a:rPr>
              <a:t>TeV</a:t>
            </a:r>
            <a:r>
              <a:rPr lang="en-US" altLang="zh-CN" sz="3600" b="1" dirty="0">
                <a:solidFill>
                  <a:srgbClr val="008000"/>
                </a:solidFill>
                <a:latin typeface="+mn-lt"/>
              </a:rPr>
              <a:t> with </a:t>
            </a:r>
            <a:r>
              <a:rPr lang="en-US" altLang="zh-CN" sz="3600" b="1" dirty="0" smtClean="0">
                <a:solidFill>
                  <a:srgbClr val="008000"/>
                </a:solidFill>
                <a:latin typeface="+mn-lt"/>
              </a:rPr>
              <a:t>the ALICE Experiment at the Large Hadron Collider</a:t>
            </a:r>
            <a:endParaRPr lang="zh-CN" altLang="en-US" sz="3600" b="1" dirty="0">
              <a:solidFill>
                <a:srgbClr val="008000"/>
              </a:solidFill>
              <a:latin typeface="+mn-lt"/>
            </a:endParaRPr>
          </a:p>
        </p:txBody>
      </p:sp>
      <p:sp>
        <p:nvSpPr>
          <p:cNvPr id="3" name="副标题 2"/>
          <p:cNvSpPr>
            <a:spLocks noGrp="1"/>
          </p:cNvSpPr>
          <p:nvPr>
            <p:ph type="subTitle" idx="1"/>
          </p:nvPr>
        </p:nvSpPr>
        <p:spPr>
          <a:xfrm>
            <a:off x="246431" y="3602037"/>
            <a:ext cx="8897569" cy="2388641"/>
          </a:xfrm>
        </p:spPr>
        <p:txBody>
          <a:bodyPr>
            <a:normAutofit fontScale="92500" lnSpcReduction="10000"/>
          </a:bodyPr>
          <a:lstStyle/>
          <a:p>
            <a:endParaRPr lang="en-US" altLang="zh-CN" dirty="0" smtClean="0"/>
          </a:p>
          <a:p>
            <a:r>
              <a:rPr lang="en-US" altLang="zh-CN" dirty="0" err="1" smtClean="0">
                <a:solidFill>
                  <a:srgbClr val="0000FF"/>
                </a:solidFill>
              </a:rPr>
              <a:t>Xiaoyu</a:t>
            </a:r>
            <a:r>
              <a:rPr lang="en-US" altLang="zh-CN" dirty="0" smtClean="0">
                <a:solidFill>
                  <a:srgbClr val="0000FF"/>
                </a:solidFill>
              </a:rPr>
              <a:t> Liu</a:t>
            </a:r>
          </a:p>
          <a:p>
            <a:r>
              <a:rPr lang="en-US" altLang="zh-CN" dirty="0" smtClean="0">
                <a:solidFill>
                  <a:srgbClr val="0000FF"/>
                </a:solidFill>
              </a:rPr>
              <a:t>(CERN)</a:t>
            </a:r>
          </a:p>
          <a:p>
            <a:endParaRPr lang="en-US" altLang="zh-CN" dirty="0"/>
          </a:p>
          <a:p>
            <a:r>
              <a:rPr lang="en-US" altLang="zh-CN" sz="1900" dirty="0" smtClean="0"/>
              <a:t>Supervisors:</a:t>
            </a:r>
          </a:p>
          <a:p>
            <a:r>
              <a:rPr lang="en-US" altLang="zh-CN" sz="1900" dirty="0" smtClean="0"/>
              <a:t>Prof. Paolo Bartalini &amp; Dr. </a:t>
            </a:r>
            <a:r>
              <a:rPr lang="en-US" altLang="zh-CN" sz="1900" dirty="0" err="1" smtClean="0"/>
              <a:t>Prabhakar</a:t>
            </a:r>
            <a:r>
              <a:rPr lang="en-US" altLang="zh-CN" sz="1900" dirty="0" smtClean="0"/>
              <a:t> </a:t>
            </a:r>
            <a:r>
              <a:rPr lang="en-US" altLang="zh-CN" sz="1900" dirty="0" err="1" smtClean="0"/>
              <a:t>Palni</a:t>
            </a:r>
            <a:r>
              <a:rPr lang="en-US" altLang="zh-CN" sz="1900" dirty="0" smtClean="0"/>
              <a:t> (Central China Normal University)</a:t>
            </a:r>
          </a:p>
        </p:txBody>
      </p:sp>
      <p:sp>
        <p:nvSpPr>
          <p:cNvPr id="5" name="灯片编号占位符 4"/>
          <p:cNvSpPr>
            <a:spLocks noGrp="1"/>
          </p:cNvSpPr>
          <p:nvPr>
            <p:ph type="sldNum" sz="quarter" idx="12"/>
          </p:nvPr>
        </p:nvSpPr>
        <p:spPr/>
        <p:txBody>
          <a:bodyPr/>
          <a:lstStyle/>
          <a:p>
            <a:fld id="{021DE128-153A-460F-A570-13CE4FB4EE8A}" type="slidenum">
              <a:rPr lang="zh-CN" altLang="en-US" smtClean="0"/>
              <a:t>1</a:t>
            </a:fld>
            <a:endParaRPr lang="zh-CN" altLang="en-US"/>
          </a:p>
        </p:txBody>
      </p:sp>
    </p:spTree>
    <p:extLst>
      <p:ext uri="{BB962C8B-B14F-4D97-AF65-F5344CB8AC3E}">
        <p14:creationId xmlns:p14="http://schemas.microsoft.com/office/powerpoint/2010/main" val="35478057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0" y="619472"/>
            <a:ext cx="9144000" cy="4249420"/>
          </a:xfrm>
        </p:spPr>
        <p:txBody>
          <a:bodyPr>
            <a:noAutofit/>
          </a:bodyPr>
          <a:lstStyle/>
          <a:p>
            <a:pPr marL="0" indent="0">
              <a:buNone/>
            </a:pPr>
            <a:endParaRPr lang="en-US" altLang="zh-CN" sz="2400" dirty="0"/>
          </a:p>
          <a:p>
            <a:r>
              <a:rPr lang="en-US" altLang="zh-CN" sz="2400" dirty="0" smtClean="0"/>
              <a:t>Each </a:t>
            </a:r>
            <a:r>
              <a:rPr lang="en-US" altLang="zh-CN" sz="2400" dirty="0"/>
              <a:t>time a pixel has an analogue signal greater than the comparator threshold, it sets the latch to 1. Asynchronously, every pixel set to one is read out according to its priority in the chain</a:t>
            </a:r>
            <a:r>
              <a:rPr lang="en-US" altLang="zh-CN" sz="2400" dirty="0" smtClean="0"/>
              <a:t>, the </a:t>
            </a:r>
            <a:r>
              <a:rPr lang="en-US" altLang="zh-CN" sz="2400" dirty="0"/>
              <a:t>pixel priority being determined by its position within the chip.</a:t>
            </a:r>
          </a:p>
          <a:p>
            <a:pPr marL="0" indent="0">
              <a:buNone/>
            </a:pPr>
            <a:endParaRPr lang="en-US" altLang="zh-CN" sz="2400" dirty="0" smtClean="0"/>
          </a:p>
          <a:p>
            <a:r>
              <a:rPr lang="en-US" altLang="zh-CN" sz="2400" b="1" dirty="0" smtClean="0"/>
              <a:t>bcmod4</a:t>
            </a:r>
            <a:r>
              <a:rPr lang="en-US" altLang="zh-CN" sz="2400" dirty="0" smtClean="0"/>
              <a:t>: the </a:t>
            </a:r>
            <a:r>
              <a:rPr lang="en-US" altLang="zh-CN" sz="2400" dirty="0"/>
              <a:t>SPD clock frequency is 10MHz (100ns clock period</a:t>
            </a:r>
            <a:r>
              <a:rPr lang="en-US" altLang="zh-CN" sz="2400" dirty="0" smtClean="0"/>
              <a:t>) while the nominal LHC frequency is 40MHz (25 ns clock) so </a:t>
            </a:r>
            <a:r>
              <a:rPr lang="en-US" altLang="zh-CN" sz="2400" dirty="0"/>
              <a:t>there are </a:t>
            </a:r>
            <a:r>
              <a:rPr lang="en-US" altLang="zh-CN" sz="2400" dirty="0" smtClean="0"/>
              <a:t>Four </a:t>
            </a:r>
            <a:r>
              <a:rPr lang="en-US" altLang="zh-CN" sz="2400" dirty="0"/>
              <a:t>possible 25ns slots in our 100ns clock period where the collisions may happen. These slots are selected by bcmod4</a:t>
            </a:r>
            <a:r>
              <a:rPr lang="en-US" altLang="zh-CN" sz="2400" dirty="0" smtClean="0"/>
              <a:t>.</a:t>
            </a:r>
            <a:r>
              <a:rPr lang="en-US" altLang="zh-CN" sz="2400" dirty="0"/>
              <a:t> </a:t>
            </a:r>
            <a:r>
              <a:rPr lang="en-US" altLang="zh-CN" sz="2400" dirty="0" smtClean="0"/>
              <a:t>Each event read-out by the SPD is characterized by a given bcmod4 (possible values: 0,1,2,3)</a:t>
            </a:r>
          </a:p>
          <a:p>
            <a:pPr lvl="1"/>
            <a:r>
              <a:rPr lang="en-US" altLang="zh-CN" sz="2000" dirty="0" smtClean="0">
                <a:solidFill>
                  <a:srgbClr val="0000FF"/>
                </a:solidFill>
              </a:rPr>
              <a:t>The Monte Carlo simulation doesn’t know about bcmod4, however it makes sense to wonder if the </a:t>
            </a:r>
            <a:r>
              <a:rPr lang="en-US" altLang="zh-CN" sz="2000" kern="0" dirty="0" err="1">
                <a:solidFill>
                  <a:srgbClr val="0000FF"/>
                </a:solidFill>
                <a:cs typeface="Calibri"/>
                <a:sym typeface="Tahoma" pitchFamily="-106" charset="0"/>
              </a:rPr>
              <a:t>dN</a:t>
            </a:r>
            <a:r>
              <a:rPr lang="en-US" altLang="zh-CN" sz="2000" kern="0" baseline="-25000" dirty="0" err="1">
                <a:solidFill>
                  <a:srgbClr val="0000FF"/>
                </a:solidFill>
                <a:cs typeface="Calibri"/>
                <a:sym typeface="Tahoma" pitchFamily="-106" charset="0"/>
              </a:rPr>
              <a:t>ch</a:t>
            </a:r>
            <a:r>
              <a:rPr lang="en-US" altLang="zh-CN" sz="2000" kern="0" dirty="0">
                <a:solidFill>
                  <a:srgbClr val="0000FF"/>
                </a:solidFill>
                <a:cs typeface="Calibri"/>
                <a:sym typeface="Tahoma" pitchFamily="-106" charset="0"/>
              </a:rPr>
              <a:t>/d</a:t>
            </a:r>
            <a:r>
              <a:rPr lang="en-US" altLang="zh-CN" sz="2000" kern="0" dirty="0">
                <a:solidFill>
                  <a:srgbClr val="0000FF"/>
                </a:solidFill>
                <a:latin typeface="Symbol" charset="2"/>
                <a:cs typeface="Symbol" charset="2"/>
                <a:sym typeface="Tahoma" pitchFamily="-106" charset="0"/>
              </a:rPr>
              <a:t>h </a:t>
            </a:r>
            <a:r>
              <a:rPr lang="en-US" altLang="zh-CN" sz="2000" kern="0" dirty="0" smtClean="0">
                <a:solidFill>
                  <a:srgbClr val="0000FF"/>
                </a:solidFill>
                <a:ea typeface="+mj-ea"/>
                <a:cs typeface="Symbol" charset="2"/>
                <a:sym typeface="Tahoma" pitchFamily="-106" charset="0"/>
              </a:rPr>
              <a:t>results depend on it. </a:t>
            </a:r>
          </a:p>
          <a:p>
            <a:pPr lvl="1"/>
            <a:r>
              <a:rPr lang="en-US" altLang="zh-CN" sz="2000" kern="0" dirty="0" smtClean="0">
                <a:solidFill>
                  <a:srgbClr val="008000"/>
                </a:solidFill>
                <a:ea typeface="+mj-ea"/>
                <a:cs typeface="Symbol" charset="2"/>
                <a:sym typeface="Tahoma" pitchFamily="-106" charset="0"/>
              </a:rPr>
              <a:t>I contributed to x-check a list of bad runs against such effect.</a:t>
            </a:r>
            <a:endParaRPr lang="en-US" altLang="zh-CN" sz="2000" dirty="0" smtClean="0">
              <a:solidFill>
                <a:srgbClr val="008000"/>
              </a:solidFill>
            </a:endParaRPr>
          </a:p>
          <a:p>
            <a:endParaRPr lang="en-US" altLang="zh-CN" sz="2400" dirty="0"/>
          </a:p>
          <a:p>
            <a:endParaRPr lang="zh-CN" altLang="en-US" sz="2400" dirty="0"/>
          </a:p>
        </p:txBody>
      </p:sp>
      <p:sp>
        <p:nvSpPr>
          <p:cNvPr id="10" name="灯片编号占位符 9"/>
          <p:cNvSpPr>
            <a:spLocks noGrp="1"/>
          </p:cNvSpPr>
          <p:nvPr>
            <p:ph type="sldNum" sz="quarter" idx="2"/>
          </p:nvPr>
        </p:nvSpPr>
        <p:spPr/>
        <p:txBody>
          <a:bodyPr/>
          <a:lstStyle/>
          <a:p>
            <a:fld id="{86CB4B4D-7CA3-9044-876B-883B54F8677D}" type="slidenum">
              <a:rPr lang="en-US" altLang="zh-CN" smtClean="0"/>
              <a:t>10</a:t>
            </a:fld>
            <a:endParaRPr lang="en-US" altLang="zh-CN"/>
          </a:p>
        </p:txBody>
      </p:sp>
      <p:sp>
        <p:nvSpPr>
          <p:cNvPr id="8" name="Shape 125"/>
          <p:cNvSpPr txBox="1">
            <a:spLocks/>
          </p:cNvSpPr>
          <p:nvPr/>
        </p:nvSpPr>
        <p:spPr>
          <a:xfrm>
            <a:off x="0" y="0"/>
            <a:ext cx="9144000" cy="1080597"/>
          </a:xfrm>
          <a:prstGeom prst="rect">
            <a:avLst/>
          </a:prstGeom>
        </p:spPr>
        <p:txBody>
          <a:bodyPr vert="horz" lIns="91440" tIns="45720" rIns="91440" bIns="45720" rtlCol="0" anchor="ctr">
            <a:noAutofit/>
          </a:bodyPr>
          <a:lstStyle>
            <a:lvl1pPr algn="l" defTabSz="315468" rtl="0" eaLnBrk="1" latinLnBrk="0" hangingPunct="1">
              <a:lnSpc>
                <a:spcPct val="90000"/>
              </a:lnSpc>
              <a:spcBef>
                <a:spcPct val="0"/>
              </a:spcBef>
              <a:buNone/>
              <a:defRPr sz="4320" kern="1200">
                <a:solidFill>
                  <a:schemeClr val="tx1"/>
                </a:solidFill>
                <a:latin typeface="+mj-lt"/>
                <a:ea typeface="+mj-ea"/>
                <a:cs typeface="+mj-cs"/>
              </a:defRPr>
            </a:lvl1pPr>
          </a:lstStyle>
          <a:p>
            <a:pPr algn="ctr"/>
            <a:r>
              <a:rPr lang="en-US" sz="3600" b="1" dirty="0" smtClean="0">
                <a:latin typeface="+mn-lt"/>
              </a:rPr>
              <a:t>SPD Detector Readout </a:t>
            </a:r>
            <a:r>
              <a:rPr lang="en-US" sz="3600" b="1" dirty="0" err="1" smtClean="0">
                <a:latin typeface="+mn-lt"/>
              </a:rPr>
              <a:t>vs</a:t>
            </a:r>
            <a:r>
              <a:rPr lang="en-US" sz="3600" b="1" dirty="0" smtClean="0">
                <a:latin typeface="+mn-lt"/>
              </a:rPr>
              <a:t> bunch crossing rate</a:t>
            </a:r>
            <a:endParaRPr lang="en-US" sz="3600" b="1" dirty="0">
              <a:latin typeface="+mn-lt"/>
            </a:endParaRPr>
          </a:p>
        </p:txBody>
      </p:sp>
    </p:spTree>
    <p:extLst>
      <p:ext uri="{BB962C8B-B14F-4D97-AF65-F5344CB8AC3E}">
        <p14:creationId xmlns:p14="http://schemas.microsoft.com/office/powerpoint/2010/main" val="342581182"/>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0" y="1577158"/>
            <a:ext cx="9143999" cy="4351338"/>
          </a:xfrm>
        </p:spPr>
        <p:txBody>
          <a:bodyPr>
            <a:normAutofit fontScale="92500"/>
          </a:bodyPr>
          <a:lstStyle/>
          <a:p>
            <a:r>
              <a:rPr lang="en-US" altLang="zh-CN" sz="2400" b="1" dirty="0" smtClean="0"/>
              <a:t>CINT7</a:t>
            </a:r>
            <a:r>
              <a:rPr lang="en-US" altLang="zh-CN" sz="2400" dirty="0"/>
              <a:t>: Minimum Bias trigger which </a:t>
            </a:r>
            <a:r>
              <a:rPr lang="en-US" altLang="zh-CN" sz="2400" dirty="0" smtClean="0"/>
              <a:t>requires</a:t>
            </a:r>
          </a:p>
          <a:p>
            <a:pPr lvl="1"/>
            <a:r>
              <a:rPr lang="en-US" altLang="zh-CN" sz="2000" dirty="0" smtClean="0"/>
              <a:t> hits </a:t>
            </a:r>
            <a:r>
              <a:rPr lang="en-US" altLang="zh-CN" sz="2000" dirty="0"/>
              <a:t>in both </a:t>
            </a:r>
            <a:r>
              <a:rPr lang="en-US" altLang="zh-CN" sz="2000" dirty="0" smtClean="0"/>
              <a:t>V0A AND V0C </a:t>
            </a:r>
            <a:r>
              <a:rPr lang="en-US" altLang="zh-CN" sz="2000" dirty="0"/>
              <a:t> </a:t>
            </a:r>
            <a:r>
              <a:rPr lang="en-US" altLang="zh-CN" sz="2000" dirty="0" smtClean="0"/>
              <a:t>detectors.</a:t>
            </a:r>
          </a:p>
          <a:p>
            <a:endParaRPr lang="en-US" altLang="zh-CN" sz="2400" dirty="0" smtClean="0"/>
          </a:p>
          <a:p>
            <a:r>
              <a:rPr lang="en-US" altLang="zh-CN" sz="2400" b="1" dirty="0" smtClean="0"/>
              <a:t>CINT10</a:t>
            </a:r>
            <a:r>
              <a:rPr lang="en-US" altLang="zh-CN" sz="2400" dirty="0"/>
              <a:t>: Minimum Bias trigger which </a:t>
            </a:r>
            <a:r>
              <a:rPr lang="en-US" altLang="zh-CN" sz="2400" dirty="0" smtClean="0"/>
              <a:t>requires </a:t>
            </a:r>
          </a:p>
          <a:p>
            <a:pPr lvl="1"/>
            <a:r>
              <a:rPr lang="en-US" altLang="zh-CN" sz="2000" dirty="0" smtClean="0"/>
              <a:t>a </a:t>
            </a:r>
            <a:r>
              <a:rPr lang="en-US" altLang="zh-CN" sz="2000" dirty="0"/>
              <a:t>hit </a:t>
            </a:r>
            <a:r>
              <a:rPr lang="en-US" altLang="zh-CN" sz="2000" dirty="0" smtClean="0"/>
              <a:t>in V0A </a:t>
            </a:r>
            <a:r>
              <a:rPr lang="en-US" altLang="zh-CN" sz="2000" dirty="0"/>
              <a:t>OR </a:t>
            </a:r>
            <a:r>
              <a:rPr lang="en-US" altLang="zh-CN" sz="2000" dirty="0" smtClean="0"/>
              <a:t>V0C OR </a:t>
            </a:r>
            <a:r>
              <a:rPr lang="en-US" altLang="zh-CN" sz="2000" dirty="0"/>
              <a:t>ADA OR </a:t>
            </a:r>
            <a:r>
              <a:rPr lang="en-US" altLang="zh-CN" sz="2000" dirty="0" smtClean="0"/>
              <a:t>ADC </a:t>
            </a:r>
            <a:r>
              <a:rPr lang="en-US" altLang="zh-CN" sz="2000" dirty="0"/>
              <a:t> </a:t>
            </a:r>
            <a:r>
              <a:rPr lang="en-US" altLang="zh-CN" sz="2000" dirty="0" smtClean="0"/>
              <a:t>detector. </a:t>
            </a:r>
          </a:p>
          <a:p>
            <a:endParaRPr lang="en-US" altLang="zh-CN" sz="2400" dirty="0" smtClean="0"/>
          </a:p>
          <a:p>
            <a:r>
              <a:rPr lang="en-US" altLang="zh-CN" sz="2400" dirty="0" smtClean="0"/>
              <a:t>I compare </a:t>
            </a:r>
            <a:r>
              <a:rPr lang="en-US" altLang="zh-CN" sz="2400" dirty="0"/>
              <a:t>the </a:t>
            </a:r>
            <a:r>
              <a:rPr lang="en-US" altLang="zh-CN" sz="2400" dirty="0" smtClean="0"/>
              <a:t>corrected </a:t>
            </a:r>
            <a:r>
              <a:rPr lang="en-US" altLang="zh-CN" sz="2400" dirty="0" err="1" smtClean="0"/>
              <a:t>dN</a:t>
            </a:r>
            <a:r>
              <a:rPr lang="en-US" altLang="zh-CN" sz="2400" baseline="-25000" dirty="0" err="1" smtClean="0"/>
              <a:t>ch</a:t>
            </a:r>
            <a:r>
              <a:rPr lang="en-US" altLang="zh-CN" sz="2400" dirty="0" smtClean="0"/>
              <a:t>/</a:t>
            </a:r>
            <a:r>
              <a:rPr lang="en-US" altLang="zh-CN" sz="2400" dirty="0"/>
              <a:t>d</a:t>
            </a:r>
            <a:r>
              <a:rPr lang="zh-CN" altLang="en-US" sz="2400" dirty="0"/>
              <a:t>𝜂</a:t>
            </a:r>
            <a:r>
              <a:rPr lang="en-US" altLang="zh-CN" sz="2400" dirty="0"/>
              <a:t> </a:t>
            </a:r>
            <a:r>
              <a:rPr lang="en-US" altLang="zh-CN" sz="2400" dirty="0" smtClean="0"/>
              <a:t>distributions obtained from using different Minimum Bias Triggers in order </a:t>
            </a:r>
            <a:r>
              <a:rPr lang="en-US" altLang="zh-CN" sz="2400" dirty="0"/>
              <a:t>to estimate the uncertainties associated with </a:t>
            </a:r>
            <a:r>
              <a:rPr lang="en-US" altLang="zh-CN" sz="2400" dirty="0" smtClean="0"/>
              <a:t>the trigger selection and to enable the combination of the samples from different periods.</a:t>
            </a:r>
          </a:p>
          <a:p>
            <a:pPr lvl="1"/>
            <a:r>
              <a:rPr lang="en-US" altLang="zh-CN" sz="2000" b="1" dirty="0" smtClean="0">
                <a:solidFill>
                  <a:srgbClr val="FF0000"/>
                </a:solidFill>
              </a:rPr>
              <a:t>CINT7 and CINT10 may not be available at the same time in all the runs</a:t>
            </a:r>
          </a:p>
          <a:p>
            <a:pPr lvl="1"/>
            <a:endParaRPr lang="en-US" altLang="zh-CN" sz="2000" dirty="0"/>
          </a:p>
          <a:p>
            <a:endParaRPr lang="zh-CN" altLang="en-US" sz="2400" dirty="0"/>
          </a:p>
        </p:txBody>
      </p:sp>
      <p:sp>
        <p:nvSpPr>
          <p:cNvPr id="7" name="灯片编号占位符 6"/>
          <p:cNvSpPr>
            <a:spLocks noGrp="1"/>
          </p:cNvSpPr>
          <p:nvPr>
            <p:ph type="sldNum" sz="quarter" idx="2"/>
          </p:nvPr>
        </p:nvSpPr>
        <p:spPr/>
        <p:txBody>
          <a:bodyPr/>
          <a:lstStyle/>
          <a:p>
            <a:fld id="{86CB4B4D-7CA3-9044-876B-883B54F8677D}" type="slidenum">
              <a:rPr lang="en-US" altLang="zh-CN" smtClean="0"/>
              <a:t>11</a:t>
            </a:fld>
            <a:endParaRPr lang="en-US" altLang="zh-CN"/>
          </a:p>
        </p:txBody>
      </p:sp>
      <p:sp>
        <p:nvSpPr>
          <p:cNvPr id="6" name="Shape 141"/>
          <p:cNvSpPr txBox="1">
            <a:spLocks/>
          </p:cNvSpPr>
          <p:nvPr/>
        </p:nvSpPr>
        <p:spPr>
          <a:xfrm>
            <a:off x="518628" y="229276"/>
            <a:ext cx="8120705" cy="662402"/>
          </a:xfrm>
          <a:prstGeom prst="rect">
            <a:avLst/>
          </a:prstGeom>
        </p:spPr>
        <p:txBody>
          <a:bodyPr vert="horz" lIns="91440" tIns="45720" rIns="91440" bIns="45720" rtlCol="0" anchor="ctr">
            <a:noAutofit/>
          </a:bodyPr>
          <a:lstStyle>
            <a:lvl1pPr algn="l" defTabSz="397256" rtl="0" eaLnBrk="1" latinLnBrk="0" hangingPunct="1">
              <a:lnSpc>
                <a:spcPct val="90000"/>
              </a:lnSpc>
              <a:spcBef>
                <a:spcPct val="0"/>
              </a:spcBef>
              <a:buNone/>
              <a:defRPr sz="5440" kern="1200">
                <a:solidFill>
                  <a:schemeClr val="tx1"/>
                </a:solidFill>
                <a:latin typeface="+mj-lt"/>
                <a:ea typeface="+mj-ea"/>
                <a:cs typeface="+mj-cs"/>
              </a:defRPr>
            </a:lvl1pPr>
          </a:lstStyle>
          <a:p>
            <a:pPr algn="ctr"/>
            <a:endParaRPr lang="en-US" sz="4400" dirty="0"/>
          </a:p>
        </p:txBody>
      </p:sp>
      <p:sp>
        <p:nvSpPr>
          <p:cNvPr id="9" name="Shape 141"/>
          <p:cNvSpPr>
            <a:spLocks noGrp="1"/>
          </p:cNvSpPr>
          <p:nvPr>
            <p:ph type="title"/>
          </p:nvPr>
        </p:nvSpPr>
        <p:spPr>
          <a:xfrm>
            <a:off x="518627" y="369628"/>
            <a:ext cx="8120705" cy="662402"/>
          </a:xfrm>
          <a:prstGeom prst="rect">
            <a:avLst/>
          </a:prstGeom>
        </p:spPr>
        <p:txBody>
          <a:bodyPr>
            <a:noAutofit/>
          </a:bodyPr>
          <a:lstStyle>
            <a:lvl1pPr defTabSz="397256">
              <a:defRPr sz="5440"/>
            </a:lvl1pPr>
          </a:lstStyle>
          <a:p>
            <a:pPr algn="ctr"/>
            <a:r>
              <a:rPr lang="en-US" sz="4400" b="1" dirty="0" smtClean="0">
                <a:latin typeface="+mn-lt"/>
              </a:rPr>
              <a:t>Minimum Bias Triggers</a:t>
            </a:r>
            <a:endParaRPr sz="4400" b="1" dirty="0">
              <a:latin typeface="+mn-lt"/>
            </a:endParaRPr>
          </a:p>
        </p:txBody>
      </p:sp>
    </p:spTree>
    <p:extLst>
      <p:ext uri="{BB962C8B-B14F-4D97-AF65-F5344CB8AC3E}">
        <p14:creationId xmlns:p14="http://schemas.microsoft.com/office/powerpoint/2010/main" val="1860331612"/>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b="1" dirty="0" smtClean="0">
                <a:latin typeface="+mn-lt"/>
              </a:rPr>
              <a:t>CONCLUSIONS</a:t>
            </a:r>
            <a:endParaRPr kumimoji="1" lang="zh-CN" altLang="en-US" b="1" dirty="0">
              <a:latin typeface="+mn-lt"/>
            </a:endParaRPr>
          </a:p>
        </p:txBody>
      </p:sp>
      <p:sp>
        <p:nvSpPr>
          <p:cNvPr id="3" name="Text Placeholder 2"/>
          <p:cNvSpPr>
            <a:spLocks noGrp="1"/>
          </p:cNvSpPr>
          <p:nvPr>
            <p:ph type="body" idx="1"/>
          </p:nvPr>
        </p:nvSpPr>
        <p:spPr/>
        <p:txBody>
          <a:bodyPr>
            <a:normAutofit fontScale="92500" lnSpcReduction="20000"/>
          </a:bodyPr>
          <a:lstStyle/>
          <a:p>
            <a:r>
              <a:rPr kumimoji="1" lang="en-US" altLang="zh-CN" dirty="0" smtClean="0"/>
              <a:t>Contributing to a real measurement to be published on a scientific international journal was (and still “is”) incredibly exciting.</a:t>
            </a:r>
          </a:p>
          <a:p>
            <a:pPr lvl="1"/>
            <a:r>
              <a:rPr kumimoji="1" lang="en-US" altLang="zh-CN" dirty="0" smtClean="0">
                <a:solidFill>
                  <a:srgbClr val="008000"/>
                </a:solidFill>
              </a:rPr>
              <a:t>I gave periodic reports to the relevant ALICE working group (the High Multiplicity Task Force) and it is amazing to see that my results are now spread in the community and routinely used by other colleagues.</a:t>
            </a:r>
          </a:p>
          <a:p>
            <a:r>
              <a:rPr kumimoji="1" lang="en-US" altLang="zh-CN" dirty="0" smtClean="0"/>
              <a:t>I learnt a lot, in particular for what concerns the spirit and the methodologies of working in a large collaboration.</a:t>
            </a:r>
          </a:p>
          <a:p>
            <a:r>
              <a:rPr kumimoji="1" lang="en-US" altLang="zh-CN" dirty="0" smtClean="0"/>
              <a:t>Many thanks for this big opportunity and for your attention.</a:t>
            </a:r>
            <a:endParaRPr kumimoji="1" lang="zh-CN" altLang="en-US" dirty="0"/>
          </a:p>
        </p:txBody>
      </p:sp>
      <p:sp>
        <p:nvSpPr>
          <p:cNvPr id="4" name="Slide Number Placeholder 3"/>
          <p:cNvSpPr>
            <a:spLocks noGrp="1"/>
          </p:cNvSpPr>
          <p:nvPr>
            <p:ph type="sldNum" sz="quarter" idx="2"/>
          </p:nvPr>
        </p:nvSpPr>
        <p:spPr/>
        <p:txBody>
          <a:bodyPr/>
          <a:lstStyle/>
          <a:p>
            <a:fld id="{86CB4B4D-7CA3-9044-876B-883B54F8677D}" type="slidenum">
              <a:rPr lang="en-US" altLang="zh-CN" smtClean="0"/>
              <a:t>12</a:t>
            </a:fld>
            <a:endParaRPr lang="zh-CN" altLang="en-US"/>
          </a:p>
        </p:txBody>
      </p:sp>
    </p:spTree>
    <p:extLst>
      <p:ext uri="{BB962C8B-B14F-4D97-AF65-F5344CB8AC3E}">
        <p14:creationId xmlns:p14="http://schemas.microsoft.com/office/powerpoint/2010/main" val="242089293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BACK-UP SLIDES</a:t>
            </a:r>
            <a:endParaRPr kumimoji="1" lang="zh-CN" altLang="en-US" dirty="0"/>
          </a:p>
        </p:txBody>
      </p:sp>
      <p:sp>
        <p:nvSpPr>
          <p:cNvPr id="3" name="Text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2"/>
          </p:nvPr>
        </p:nvSpPr>
        <p:spPr/>
        <p:txBody>
          <a:bodyPr/>
          <a:lstStyle/>
          <a:p>
            <a:fld id="{86CB4B4D-7CA3-9044-876B-883B54F8677D}" type="slidenum">
              <a:rPr lang="en-US" altLang="zh-CN" smtClean="0"/>
              <a:t>13</a:t>
            </a:fld>
            <a:endParaRPr lang="zh-CN" altLang="en-US"/>
          </a:p>
        </p:txBody>
      </p:sp>
    </p:spTree>
    <p:extLst>
      <p:ext uri="{BB962C8B-B14F-4D97-AF65-F5344CB8AC3E}">
        <p14:creationId xmlns:p14="http://schemas.microsoft.com/office/powerpoint/2010/main" val="188424765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0" y="1577158"/>
            <a:ext cx="9143999" cy="4351338"/>
          </a:xfrm>
        </p:spPr>
        <p:txBody>
          <a:bodyPr>
            <a:normAutofit/>
          </a:bodyPr>
          <a:lstStyle/>
          <a:p>
            <a:r>
              <a:rPr lang="en-US" altLang="zh-CN" sz="2400" b="1" dirty="0" smtClean="0"/>
              <a:t>|</a:t>
            </a:r>
            <a:r>
              <a:rPr lang="en-US" altLang="zh-CN" sz="2400" b="1" dirty="0" err="1"/>
              <a:t>z</a:t>
            </a:r>
            <a:r>
              <a:rPr lang="en-US" altLang="zh-CN" sz="2400" b="1" baseline="-25000" dirty="0" err="1"/>
              <a:t>vertex</a:t>
            </a:r>
            <a:r>
              <a:rPr lang="en-US" altLang="zh-CN" sz="2400" b="1" dirty="0" smtClean="0"/>
              <a:t>|</a:t>
            </a:r>
            <a:r>
              <a:rPr lang="en-US" altLang="zh-CN" sz="2400" dirty="0" smtClean="0"/>
              <a:t> &lt; 10 cm</a:t>
            </a:r>
          </a:p>
          <a:p>
            <a:r>
              <a:rPr lang="en-US" altLang="zh-CN" sz="2400" b="1" dirty="0"/>
              <a:t>|</a:t>
            </a:r>
            <a:r>
              <a:rPr lang="en-US" altLang="zh-CN" sz="2400" b="1" dirty="0" err="1"/>
              <a:t>z</a:t>
            </a:r>
            <a:r>
              <a:rPr lang="en-US" altLang="zh-CN" sz="2400" b="1" baseline="-25000" dirty="0" err="1"/>
              <a:t>vertex</a:t>
            </a:r>
            <a:r>
              <a:rPr lang="en-US" altLang="zh-CN" sz="2400" b="1" dirty="0"/>
              <a:t>|</a:t>
            </a:r>
            <a:r>
              <a:rPr lang="en-US" altLang="zh-CN" sz="2400" dirty="0"/>
              <a:t> &lt; 7</a:t>
            </a:r>
            <a:r>
              <a:rPr lang="en-US" altLang="zh-CN" sz="2400" dirty="0" smtClean="0"/>
              <a:t> </a:t>
            </a:r>
            <a:r>
              <a:rPr lang="en-US" altLang="zh-CN" sz="2400" dirty="0"/>
              <a:t>cm</a:t>
            </a:r>
          </a:p>
          <a:p>
            <a:endParaRPr lang="en-US" altLang="zh-CN" sz="2400" dirty="0" smtClean="0"/>
          </a:p>
          <a:p>
            <a:r>
              <a:rPr lang="en-US" altLang="zh-CN" sz="2400" dirty="0" smtClean="0"/>
              <a:t>Using a wide </a:t>
            </a:r>
            <a:r>
              <a:rPr lang="en-US" altLang="zh-CN" sz="2400" dirty="0" err="1" smtClean="0"/>
              <a:t>z</a:t>
            </a:r>
            <a:r>
              <a:rPr lang="en-US" altLang="zh-CN" sz="2400" baseline="-25000" dirty="0" err="1" smtClean="0"/>
              <a:t>vertex</a:t>
            </a:r>
            <a:r>
              <a:rPr lang="en-US" altLang="zh-CN" sz="2400" baseline="-25000" dirty="0" smtClean="0"/>
              <a:t> </a:t>
            </a:r>
            <a:r>
              <a:rPr lang="en-US" altLang="zh-CN" sz="2400" dirty="0" smtClean="0"/>
              <a:t>range allows to make a smart usage of the inner tracking system, extending its </a:t>
            </a:r>
            <a:r>
              <a:rPr lang="en-US" altLang="zh-CN" sz="2400" dirty="0" err="1" smtClean="0"/>
              <a:t>pseudorapidity</a:t>
            </a:r>
            <a:r>
              <a:rPr lang="en-US" altLang="zh-CN" sz="2400" dirty="0" smtClean="0"/>
              <a:t> coverage. However:</a:t>
            </a:r>
          </a:p>
          <a:p>
            <a:pPr lvl="1"/>
            <a:r>
              <a:rPr lang="en-US" altLang="zh-CN" sz="2000" b="1" dirty="0">
                <a:solidFill>
                  <a:srgbClr val="FF0000"/>
                </a:solidFill>
              </a:rPr>
              <a:t>W</a:t>
            </a:r>
            <a:r>
              <a:rPr lang="en-US" altLang="zh-CN" sz="2000" b="1" dirty="0" smtClean="0">
                <a:solidFill>
                  <a:srgbClr val="FF0000"/>
                </a:solidFill>
              </a:rPr>
              <a:t>hich is the optimal choice for such selection given the different detector and beam conditions?</a:t>
            </a:r>
          </a:p>
          <a:p>
            <a:pPr lvl="1"/>
            <a:r>
              <a:rPr lang="en-US" altLang="zh-CN" sz="2000" b="1" dirty="0" smtClean="0">
                <a:solidFill>
                  <a:srgbClr val="FF0000"/>
                </a:solidFill>
              </a:rPr>
              <a:t>Which are the systematic uncertainties associated to such analysis cut?</a:t>
            </a:r>
          </a:p>
          <a:p>
            <a:pPr lvl="1"/>
            <a:endParaRPr lang="en-US" altLang="zh-CN" sz="2000" dirty="0"/>
          </a:p>
          <a:p>
            <a:endParaRPr lang="zh-CN" altLang="en-US" sz="2400" dirty="0"/>
          </a:p>
        </p:txBody>
      </p:sp>
      <p:sp>
        <p:nvSpPr>
          <p:cNvPr id="7" name="灯片编号占位符 6"/>
          <p:cNvSpPr>
            <a:spLocks noGrp="1"/>
          </p:cNvSpPr>
          <p:nvPr>
            <p:ph type="sldNum" sz="quarter" idx="2"/>
          </p:nvPr>
        </p:nvSpPr>
        <p:spPr/>
        <p:txBody>
          <a:bodyPr/>
          <a:lstStyle/>
          <a:p>
            <a:fld id="{86CB4B4D-7CA3-9044-876B-883B54F8677D}" type="slidenum">
              <a:rPr lang="en-US" altLang="zh-CN" smtClean="0"/>
              <a:t>14</a:t>
            </a:fld>
            <a:endParaRPr lang="en-US" altLang="zh-CN"/>
          </a:p>
        </p:txBody>
      </p:sp>
      <p:sp>
        <p:nvSpPr>
          <p:cNvPr id="6" name="Shape 141"/>
          <p:cNvSpPr txBox="1">
            <a:spLocks/>
          </p:cNvSpPr>
          <p:nvPr/>
        </p:nvSpPr>
        <p:spPr>
          <a:xfrm>
            <a:off x="518628" y="229276"/>
            <a:ext cx="8120705" cy="662402"/>
          </a:xfrm>
          <a:prstGeom prst="rect">
            <a:avLst/>
          </a:prstGeom>
        </p:spPr>
        <p:txBody>
          <a:bodyPr vert="horz" lIns="91440" tIns="45720" rIns="91440" bIns="45720" rtlCol="0" anchor="ctr">
            <a:noAutofit/>
          </a:bodyPr>
          <a:lstStyle>
            <a:lvl1pPr algn="l" defTabSz="397256" rtl="0" eaLnBrk="1" latinLnBrk="0" hangingPunct="1">
              <a:lnSpc>
                <a:spcPct val="90000"/>
              </a:lnSpc>
              <a:spcBef>
                <a:spcPct val="0"/>
              </a:spcBef>
              <a:buNone/>
              <a:defRPr sz="5440" kern="1200">
                <a:solidFill>
                  <a:schemeClr val="tx1"/>
                </a:solidFill>
                <a:latin typeface="+mj-lt"/>
                <a:ea typeface="+mj-ea"/>
                <a:cs typeface="+mj-cs"/>
              </a:defRPr>
            </a:lvl1pPr>
          </a:lstStyle>
          <a:p>
            <a:pPr algn="ctr"/>
            <a:endParaRPr lang="en-US" sz="4400" dirty="0"/>
          </a:p>
        </p:txBody>
      </p:sp>
      <p:sp>
        <p:nvSpPr>
          <p:cNvPr id="9" name="Shape 141"/>
          <p:cNvSpPr>
            <a:spLocks noGrp="1"/>
          </p:cNvSpPr>
          <p:nvPr>
            <p:ph type="title"/>
          </p:nvPr>
        </p:nvSpPr>
        <p:spPr>
          <a:xfrm>
            <a:off x="0" y="369628"/>
            <a:ext cx="9143999" cy="662402"/>
          </a:xfrm>
          <a:prstGeom prst="rect">
            <a:avLst/>
          </a:prstGeom>
        </p:spPr>
        <p:txBody>
          <a:bodyPr>
            <a:noAutofit/>
          </a:bodyPr>
          <a:lstStyle>
            <a:lvl1pPr defTabSz="397256">
              <a:defRPr sz="5440"/>
            </a:lvl1pPr>
          </a:lstStyle>
          <a:p>
            <a:pPr algn="ctr"/>
            <a:r>
              <a:rPr lang="en-US" sz="4400" b="1" dirty="0" smtClean="0">
                <a:latin typeface="+mn-lt"/>
              </a:rPr>
              <a:t>Investigation of different </a:t>
            </a:r>
            <a:r>
              <a:rPr lang="en-US" altLang="zh-CN" sz="4400" b="1" dirty="0" err="1">
                <a:latin typeface="+mn-lt"/>
              </a:rPr>
              <a:t>z</a:t>
            </a:r>
            <a:r>
              <a:rPr lang="en-US" altLang="zh-CN" sz="4400" b="1" baseline="-25000" dirty="0" err="1">
                <a:latin typeface="+mn-lt"/>
              </a:rPr>
              <a:t>vertex</a:t>
            </a:r>
            <a:r>
              <a:rPr lang="en-US" sz="4400" b="1" dirty="0" smtClean="0">
                <a:latin typeface="+mn-lt"/>
              </a:rPr>
              <a:t> cuts</a:t>
            </a:r>
            <a:endParaRPr sz="4400" b="1" dirty="0">
              <a:latin typeface="+mn-lt"/>
            </a:endParaRPr>
          </a:p>
        </p:txBody>
      </p:sp>
    </p:spTree>
    <p:extLst>
      <p:ext uri="{BB962C8B-B14F-4D97-AF65-F5344CB8AC3E}">
        <p14:creationId xmlns:p14="http://schemas.microsoft.com/office/powerpoint/2010/main" val="4294116972"/>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txBox="1">
            <a:spLocks noChangeArrowheads="1"/>
          </p:cNvSpPr>
          <p:nvPr/>
        </p:nvSpPr>
        <p:spPr bwMode="auto">
          <a:xfrm>
            <a:off x="0" y="33247"/>
            <a:ext cx="9144000" cy="655268"/>
          </a:xfrm>
          <a:prstGeom prst="rect">
            <a:avLst/>
          </a:prstGeom>
          <a:noFill/>
          <a:ln w="12700">
            <a:noFill/>
            <a:miter lim="800000"/>
            <a:headEnd/>
            <a:tailEnd/>
          </a:ln>
          <a:effectLst/>
        </p:spPr>
        <p:txBody>
          <a:bodyPr vert="horz" wrap="square" lIns="35717" tIns="35203" rIns="35717" bIns="35717" numCol="1" anchor="b" anchorCtr="0" compatLnSpc="1">
            <a:prstTxWarp prst="textNoShape">
              <a:avLst/>
            </a:prstTxWarp>
            <a:normAutofit fontScale="70000" lnSpcReduction="20000"/>
          </a:bodyPr>
          <a:lstStyle/>
          <a:p>
            <a:pPr marL="0" marR="0" lvl="0" indent="0" algn="ctr" defTabSz="914400" rtl="0" eaLnBrk="1" fontAlgn="base" latinLnBrk="0" hangingPunct="1">
              <a:lnSpc>
                <a:spcPct val="100000"/>
              </a:lnSpc>
              <a:spcBef>
                <a:spcPct val="0"/>
              </a:spcBef>
              <a:spcAft>
                <a:spcPct val="0"/>
              </a:spcAft>
              <a:buClrTx/>
              <a:buSzTx/>
              <a:buFontTx/>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sz="3400" b="1" kern="0" dirty="0" smtClean="0">
                <a:solidFill>
                  <a:srgbClr val="0000FF"/>
                </a:solidFill>
                <a:latin typeface="Calibri"/>
                <a:ea typeface="+mj-ea"/>
                <a:cs typeface="Calibri"/>
                <a:sym typeface="Tahoma" pitchFamily="-106" charset="0"/>
              </a:rPr>
              <a:t>ALICE (&amp; CMS)</a:t>
            </a:r>
            <a:r>
              <a:rPr kumimoji="0" lang="en-US" sz="3400" b="1" i="0" u="none" strike="noStrike" kern="0" cap="none" spc="0" normalizeH="0" baseline="0" noProof="0" dirty="0" smtClean="0">
                <a:ln>
                  <a:noFill/>
                </a:ln>
                <a:solidFill>
                  <a:srgbClr val="0000FF"/>
                </a:solidFill>
                <a:effectLst/>
                <a:uLnTx/>
                <a:uFillTx/>
                <a:latin typeface="Calibri"/>
                <a:ea typeface="+mj-ea"/>
                <a:cs typeface="Calibri"/>
                <a:sym typeface="Tahoma" pitchFamily="-106" charset="0"/>
              </a:rPr>
              <a:t>: Single charged particle spectra: dN</a:t>
            </a:r>
            <a:r>
              <a:rPr kumimoji="0" lang="en-US" sz="3400" b="1" i="0" u="none" strike="noStrike" kern="0" cap="none" spc="0" normalizeH="0" baseline="-25000" noProof="0" dirty="0" smtClean="0">
                <a:ln>
                  <a:noFill/>
                </a:ln>
                <a:solidFill>
                  <a:srgbClr val="0000FF"/>
                </a:solidFill>
                <a:effectLst/>
                <a:uLnTx/>
                <a:uFillTx/>
                <a:latin typeface="Calibri"/>
                <a:ea typeface="+mj-ea"/>
                <a:cs typeface="Calibri"/>
                <a:sym typeface="Tahoma" pitchFamily="-106" charset="0"/>
              </a:rPr>
              <a:t>ch</a:t>
            </a:r>
            <a:r>
              <a:rPr kumimoji="0" lang="en-US" sz="3400" b="1" i="0" u="none" strike="noStrike" kern="0" cap="none" spc="0" normalizeH="0" baseline="0" noProof="0" dirty="0" smtClean="0">
                <a:ln>
                  <a:noFill/>
                </a:ln>
                <a:solidFill>
                  <a:srgbClr val="0000FF"/>
                </a:solidFill>
                <a:effectLst/>
                <a:uLnTx/>
                <a:uFillTx/>
                <a:latin typeface="Calibri"/>
                <a:ea typeface="+mj-ea"/>
                <a:cs typeface="Calibri"/>
                <a:sym typeface="Tahoma" pitchFamily="-106" charset="0"/>
              </a:rPr>
              <a:t>/d</a:t>
            </a:r>
            <a:r>
              <a:rPr kumimoji="0" lang="en-US" sz="3400" b="1" i="0" u="none" strike="noStrike" kern="0" cap="none" spc="0" normalizeH="0" baseline="0" noProof="0" dirty="0" smtClean="0">
                <a:ln>
                  <a:noFill/>
                </a:ln>
                <a:solidFill>
                  <a:srgbClr val="0000FF"/>
                </a:solidFill>
                <a:effectLst/>
                <a:uLnTx/>
                <a:uFillTx/>
                <a:latin typeface="Symbol" charset="2"/>
                <a:ea typeface="+mj-ea"/>
                <a:cs typeface="Symbol" charset="2"/>
                <a:sym typeface="Tahoma" pitchFamily="-106" charset="0"/>
              </a:rPr>
              <a:t>h</a:t>
            </a:r>
            <a:endParaRPr kumimoji="0" lang="en-US" sz="3400" b="1" i="0" u="none" strike="noStrike" kern="0" cap="none" spc="0" normalizeH="0" baseline="0" noProof="0" dirty="0">
              <a:ln>
                <a:noFill/>
              </a:ln>
              <a:solidFill>
                <a:srgbClr val="0000FF"/>
              </a:solidFill>
              <a:effectLst/>
              <a:uLnTx/>
              <a:uFillTx/>
              <a:latin typeface="Symbol" charset="2"/>
              <a:ea typeface="+mj-ea"/>
              <a:cs typeface="Symbol" charset="2"/>
              <a:sym typeface="Tahoma" pitchFamily="-106" charset="0"/>
            </a:endParaRPr>
          </a:p>
        </p:txBody>
      </p:sp>
      <p:sp>
        <p:nvSpPr>
          <p:cNvPr id="12" name="Rectangle 11"/>
          <p:cNvSpPr/>
          <p:nvPr/>
        </p:nvSpPr>
        <p:spPr>
          <a:xfrm>
            <a:off x="0" y="722656"/>
            <a:ext cx="9144000" cy="584776"/>
          </a:xfrm>
          <a:prstGeom prst="rect">
            <a:avLst/>
          </a:prstGeom>
        </p:spPr>
        <p:txBody>
          <a:bodyPr wrap="square">
            <a:spAutoFit/>
          </a:bodyPr>
          <a:lstStyle/>
          <a:p>
            <a:r>
              <a:rPr lang="en-US" sz="1600" b="1" dirty="0" smtClean="0">
                <a:latin typeface="Calibri"/>
                <a:cs typeface="Calibri"/>
              </a:rPr>
              <a:t>The dN</a:t>
            </a:r>
            <a:r>
              <a:rPr lang="en-US" sz="1600" b="1" baseline="-25000" dirty="0" smtClean="0">
                <a:latin typeface="Calibri"/>
                <a:cs typeface="Calibri"/>
              </a:rPr>
              <a:t>ch</a:t>
            </a:r>
            <a:r>
              <a:rPr lang="en-US" sz="1600" b="1" dirty="0" smtClean="0">
                <a:latin typeface="Calibri"/>
                <a:cs typeface="Calibri"/>
              </a:rPr>
              <a:t>/d</a:t>
            </a:r>
            <a:r>
              <a:rPr lang="en-US" sz="1600" b="1" dirty="0" smtClean="0">
                <a:latin typeface="Symbol" charset="2"/>
                <a:cs typeface="Symbol" charset="2"/>
              </a:rPr>
              <a:t>h</a:t>
            </a:r>
            <a:r>
              <a:rPr lang="en-US" sz="1600" b="1" dirty="0" smtClean="0">
                <a:latin typeface="Calibri"/>
                <a:cs typeface="Calibri"/>
              </a:rPr>
              <a:t> distributions are reported for both Inelastic (INEL) &amp; INEL&gt;0 </a:t>
            </a:r>
            <a:r>
              <a:rPr lang="en-US" sz="1600" b="1" dirty="0" smtClean="0">
                <a:solidFill>
                  <a:schemeClr val="bg1">
                    <a:lumMod val="50000"/>
                  </a:schemeClr>
                </a:solidFill>
                <a:latin typeface="Calibri"/>
                <a:cs typeface="Calibri"/>
              </a:rPr>
              <a:t>(at least 1 charged in |</a:t>
            </a:r>
            <a:r>
              <a:rPr lang="en-US" sz="1600" b="1" dirty="0" smtClean="0">
                <a:solidFill>
                  <a:schemeClr val="bg1">
                    <a:lumMod val="50000"/>
                  </a:schemeClr>
                </a:solidFill>
                <a:latin typeface="Symbol" charset="2"/>
                <a:cs typeface="Symbol" charset="2"/>
              </a:rPr>
              <a:t>h</a:t>
            </a:r>
            <a:r>
              <a:rPr lang="en-US" sz="1600" b="1" dirty="0" smtClean="0">
                <a:solidFill>
                  <a:schemeClr val="bg1">
                    <a:lumMod val="50000"/>
                  </a:schemeClr>
                </a:solidFill>
                <a:latin typeface="Calibri"/>
                <a:cs typeface="Calibri"/>
              </a:rPr>
              <a:t>|&lt;1) </a:t>
            </a:r>
            <a:r>
              <a:rPr lang="en-US" altLang="zh-CN" sz="1600" b="1" dirty="0" smtClean="0">
                <a:cs typeface="Calibri"/>
              </a:rPr>
              <a:t>events.</a:t>
            </a:r>
            <a:endParaRPr lang="en-US" sz="1600" b="1" dirty="0">
              <a:solidFill>
                <a:schemeClr val="bg1">
                  <a:lumMod val="50000"/>
                </a:schemeClr>
              </a:solidFill>
              <a:latin typeface="Calibri"/>
              <a:cs typeface="Calibri"/>
            </a:endParaRPr>
          </a:p>
        </p:txBody>
      </p:sp>
      <p:sp>
        <p:nvSpPr>
          <p:cNvPr id="16" name="Rectangle 15"/>
          <p:cNvSpPr/>
          <p:nvPr/>
        </p:nvSpPr>
        <p:spPr>
          <a:xfrm>
            <a:off x="0" y="5539319"/>
            <a:ext cx="9144000" cy="877163"/>
          </a:xfrm>
          <a:prstGeom prst="rect">
            <a:avLst/>
          </a:prstGeom>
        </p:spPr>
        <p:txBody>
          <a:bodyPr wrap="square">
            <a:spAutoFit/>
          </a:bodyPr>
          <a:lstStyle/>
          <a:p>
            <a:r>
              <a:rPr lang="en-US" altLang="zh-CN" sz="1700" b="1" dirty="0">
                <a:solidFill>
                  <a:srgbClr val="008000"/>
                </a:solidFill>
              </a:rPr>
              <a:t>The energy dependence </a:t>
            </a:r>
            <a:r>
              <a:rPr lang="en-US" altLang="zh-CN" sz="1700" b="1" dirty="0" smtClean="0">
                <a:solidFill>
                  <a:srgbClr val="008000"/>
                </a:solidFill>
              </a:rPr>
              <a:t>of ⟨</a:t>
            </a:r>
            <a:r>
              <a:rPr lang="en-US" altLang="zh-CN" sz="1700" b="1" dirty="0" err="1">
                <a:solidFill>
                  <a:srgbClr val="008000"/>
                </a:solidFill>
              </a:rPr>
              <a:t>d</a:t>
            </a:r>
            <a:r>
              <a:rPr lang="en-US" altLang="zh-CN" sz="1700" b="1" i="1" dirty="0" err="1">
                <a:solidFill>
                  <a:srgbClr val="008000"/>
                </a:solidFill>
              </a:rPr>
              <a:t>N</a:t>
            </a:r>
            <a:r>
              <a:rPr lang="en-US" altLang="zh-CN" sz="1700" b="1" baseline="-25000" dirty="0" err="1">
                <a:solidFill>
                  <a:srgbClr val="008000"/>
                </a:solidFill>
              </a:rPr>
              <a:t>ch</a:t>
            </a:r>
            <a:r>
              <a:rPr lang="en-US" altLang="zh-CN" sz="1700" b="1" dirty="0">
                <a:solidFill>
                  <a:srgbClr val="008000"/>
                </a:solidFill>
              </a:rPr>
              <a:t>/</a:t>
            </a:r>
            <a:r>
              <a:rPr lang="en-US" altLang="zh-CN" sz="1700" b="1" dirty="0" err="1">
                <a:solidFill>
                  <a:srgbClr val="008000"/>
                </a:solidFill>
              </a:rPr>
              <a:t>dη</a:t>
            </a:r>
            <a:r>
              <a:rPr lang="en-US" altLang="zh-CN" sz="1700" b="1" dirty="0">
                <a:solidFill>
                  <a:srgbClr val="008000"/>
                </a:solidFill>
              </a:rPr>
              <a:t>⟩ is </a:t>
            </a:r>
            <a:r>
              <a:rPr lang="en-US" altLang="zh-CN" sz="1700" b="1" dirty="0" err="1">
                <a:solidFill>
                  <a:srgbClr val="008000"/>
                </a:solidFill>
              </a:rPr>
              <a:t>parametrised</a:t>
            </a:r>
            <a:r>
              <a:rPr lang="en-US" altLang="zh-CN" sz="1700" b="1" dirty="0">
                <a:solidFill>
                  <a:srgbClr val="008000"/>
                </a:solidFill>
              </a:rPr>
              <a:t> by the power law </a:t>
            </a:r>
            <a:r>
              <a:rPr lang="en-US" altLang="zh-CN" sz="1700" b="1" i="1" dirty="0" err="1">
                <a:solidFill>
                  <a:srgbClr val="008000"/>
                </a:solidFill>
              </a:rPr>
              <a:t>Cs</a:t>
            </a:r>
            <a:r>
              <a:rPr lang="en-US" altLang="zh-CN" sz="1700" b="1" i="1" baseline="30000" dirty="0" err="1">
                <a:solidFill>
                  <a:srgbClr val="008000"/>
                </a:solidFill>
              </a:rPr>
              <a:t>b</a:t>
            </a:r>
            <a:r>
              <a:rPr lang="en-US" altLang="zh-CN" sz="1700" b="1" i="1" dirty="0">
                <a:solidFill>
                  <a:srgbClr val="008000"/>
                </a:solidFill>
              </a:rPr>
              <a:t> </a:t>
            </a:r>
            <a:r>
              <a:rPr lang="en-US" altLang="zh-CN" sz="1700" b="1" dirty="0">
                <a:solidFill>
                  <a:srgbClr val="008000"/>
                </a:solidFill>
              </a:rPr>
              <a:t>fitted to data</a:t>
            </a:r>
            <a:r>
              <a:rPr lang="en-US" altLang="zh-CN" sz="1700" b="1" dirty="0" smtClean="0">
                <a:solidFill>
                  <a:srgbClr val="008000"/>
                </a:solidFill>
              </a:rPr>
              <a:t>.</a:t>
            </a:r>
          </a:p>
          <a:p>
            <a:r>
              <a:rPr lang="en-US" altLang="zh-CN" sz="1700" b="1" dirty="0" smtClean="0">
                <a:solidFill>
                  <a:srgbClr val="008000"/>
                </a:solidFill>
              </a:rPr>
              <a:t>Fit results: </a:t>
            </a:r>
            <a:r>
              <a:rPr lang="da-DK" altLang="zh-CN" sz="1700" b="1" dirty="0" smtClean="0">
                <a:solidFill>
                  <a:srgbClr val="008000"/>
                </a:solidFill>
              </a:rPr>
              <a:t>b </a:t>
            </a:r>
            <a:r>
              <a:rPr lang="da-DK" altLang="zh-CN" sz="1700" b="1" dirty="0">
                <a:solidFill>
                  <a:srgbClr val="008000"/>
                </a:solidFill>
              </a:rPr>
              <a:t>= 0.103 ± 0.002 for </a:t>
            </a:r>
            <a:r>
              <a:rPr lang="da-DK" altLang="zh-CN" sz="1700" b="1" dirty="0" smtClean="0">
                <a:solidFill>
                  <a:srgbClr val="008000"/>
                </a:solidFill>
              </a:rPr>
              <a:t>INEL; b </a:t>
            </a:r>
            <a:r>
              <a:rPr lang="da-DK" altLang="zh-CN" sz="1700" b="1" dirty="0">
                <a:solidFill>
                  <a:srgbClr val="008000"/>
                </a:solidFill>
              </a:rPr>
              <a:t>= 0.111± 0.004 for INEL &gt; </a:t>
            </a:r>
            <a:r>
              <a:rPr lang="da-DK" altLang="zh-CN" sz="1700" b="1" dirty="0" smtClean="0">
                <a:solidFill>
                  <a:srgbClr val="008000"/>
                </a:solidFill>
              </a:rPr>
              <a:t>0. </a:t>
            </a:r>
          </a:p>
          <a:p>
            <a:r>
              <a:rPr lang="da-DK" altLang="zh-CN" sz="1700" b="1" dirty="0" smtClean="0">
                <a:solidFill>
                  <a:srgbClr val="008000"/>
                </a:solidFill>
              </a:rPr>
              <a:t>Growth &gt; </a:t>
            </a:r>
            <a:r>
              <a:rPr lang="da-DK" altLang="zh-CN" sz="1700" b="1" dirty="0" err="1" smtClean="0">
                <a:solidFill>
                  <a:srgbClr val="008000"/>
                </a:solidFill>
              </a:rPr>
              <a:t>ln</a:t>
            </a:r>
            <a:r>
              <a:rPr lang="da-DK" altLang="zh-CN" sz="1700" b="1" dirty="0" smtClean="0">
                <a:solidFill>
                  <a:srgbClr val="008000"/>
                </a:solidFill>
              </a:rPr>
              <a:t>(s) </a:t>
            </a:r>
            <a:r>
              <a:rPr lang="da-DK" altLang="zh-CN" sz="1700" b="1" dirty="0" err="1" smtClean="0">
                <a:solidFill>
                  <a:srgbClr val="008000"/>
                </a:solidFill>
              </a:rPr>
              <a:t>confirmed</a:t>
            </a:r>
            <a:r>
              <a:rPr lang="da-DK" altLang="zh-CN" sz="1700" b="1" dirty="0">
                <a:solidFill>
                  <a:srgbClr val="008000"/>
                </a:solidFill>
              </a:rPr>
              <a:t> </a:t>
            </a:r>
            <a:r>
              <a:rPr lang="da-DK" altLang="zh-CN" sz="1700" b="1" dirty="0" smtClean="0">
                <a:solidFill>
                  <a:srgbClr val="008000"/>
                </a:solidFill>
              </a:rPr>
              <a:t>at 13 </a:t>
            </a:r>
            <a:r>
              <a:rPr lang="da-DK" altLang="zh-CN" sz="1700" b="1" dirty="0" err="1" smtClean="0">
                <a:solidFill>
                  <a:srgbClr val="008000"/>
                </a:solidFill>
              </a:rPr>
              <a:t>TeV</a:t>
            </a:r>
            <a:r>
              <a:rPr lang="da-DK" altLang="zh-CN" sz="1700" b="1" dirty="0" smtClean="0">
                <a:solidFill>
                  <a:srgbClr val="008000"/>
                </a:solidFill>
              </a:rPr>
              <a:t>. </a:t>
            </a:r>
            <a:endParaRPr lang="en-US" altLang="zh-CN" sz="1700" b="1" dirty="0">
              <a:solidFill>
                <a:srgbClr val="008000"/>
              </a:solidFill>
            </a:endParaRPr>
          </a:p>
        </p:txBody>
      </p:sp>
      <p:sp>
        <p:nvSpPr>
          <p:cNvPr id="10" name="Slide Number Placeholder 5"/>
          <p:cNvSpPr txBox="1">
            <a:spLocks/>
          </p:cNvSpPr>
          <p:nvPr/>
        </p:nvSpPr>
        <p:spPr>
          <a:xfrm>
            <a:off x="6770913" y="6477326"/>
            <a:ext cx="2133600" cy="365125"/>
          </a:xfrm>
          <a:prstGeom prst="rect">
            <a:avLst/>
          </a:prstGeom>
        </p:spPr>
        <p:txBody>
          <a:bodyPr vert="horz" lIns="91440" tIns="45720" rIns="91440" bIns="45720" rtlCol="0" anchor="ctr"/>
          <a:lstStyle/>
          <a:p>
            <a:pPr algn="r">
              <a:defRPr/>
            </a:pPr>
            <a:fld id="{6AF9A71B-441C-2C48-9BD6-133FAC048821}" type="slidenum">
              <a:rPr lang="en-US" sz="1200">
                <a:solidFill>
                  <a:srgbClr val="000000">
                    <a:tint val="75000"/>
                  </a:srgbClr>
                </a:solidFill>
              </a:rPr>
              <a:pPr algn="r">
                <a:defRPr/>
              </a:pPr>
              <a:t>15</a:t>
            </a:fld>
            <a:endParaRPr lang="en-US" sz="1200" dirty="0">
              <a:solidFill>
                <a:srgbClr val="000000">
                  <a:tint val="75000"/>
                </a:srgbClr>
              </a:solidFill>
            </a:endParaRPr>
          </a:p>
        </p:txBody>
      </p:sp>
      <p:pic>
        <p:nvPicPr>
          <p:cNvPr id="3" name="Picture 2"/>
          <p:cNvPicPr>
            <a:picLocks noChangeAspect="1"/>
          </p:cNvPicPr>
          <p:nvPr/>
        </p:nvPicPr>
        <p:blipFill>
          <a:blip r:embed="rId2"/>
          <a:stretch>
            <a:fillRect/>
          </a:stretch>
        </p:blipFill>
        <p:spPr>
          <a:xfrm>
            <a:off x="0" y="1689110"/>
            <a:ext cx="3641970" cy="3827172"/>
          </a:xfrm>
          <a:prstGeom prst="rect">
            <a:avLst/>
          </a:prstGeom>
        </p:spPr>
      </p:pic>
      <p:pic>
        <p:nvPicPr>
          <p:cNvPr id="4" name="Picture 3"/>
          <p:cNvPicPr>
            <a:picLocks noChangeAspect="1"/>
          </p:cNvPicPr>
          <p:nvPr/>
        </p:nvPicPr>
        <p:blipFill>
          <a:blip r:embed="rId3"/>
          <a:stretch>
            <a:fillRect/>
          </a:stretch>
        </p:blipFill>
        <p:spPr>
          <a:xfrm>
            <a:off x="5173788" y="1689111"/>
            <a:ext cx="3607085" cy="3790513"/>
          </a:xfrm>
          <a:prstGeom prst="rect">
            <a:avLst/>
          </a:prstGeom>
        </p:spPr>
      </p:pic>
      <p:sp>
        <p:nvSpPr>
          <p:cNvPr id="5" name="Rectangle 4"/>
          <p:cNvSpPr/>
          <p:nvPr/>
        </p:nvSpPr>
        <p:spPr>
          <a:xfrm>
            <a:off x="3641970" y="3105838"/>
            <a:ext cx="1703754" cy="646331"/>
          </a:xfrm>
          <a:prstGeom prst="rect">
            <a:avLst/>
          </a:prstGeom>
        </p:spPr>
        <p:txBody>
          <a:bodyPr wrap="square">
            <a:spAutoFit/>
          </a:bodyPr>
          <a:lstStyle/>
          <a:p>
            <a:pPr algn="ctr"/>
            <a:r>
              <a:rPr lang="en-US" altLang="zh-CN" b="1" dirty="0" err="1" smtClean="0">
                <a:solidFill>
                  <a:srgbClr val="0000FF"/>
                </a:solidFill>
                <a:latin typeface="Times New Roman"/>
                <a:cs typeface="Times New Roman"/>
              </a:rPr>
              <a:t>Phys.Lett</a:t>
            </a:r>
            <a:r>
              <a:rPr lang="en-US" altLang="zh-CN" b="1" dirty="0">
                <a:solidFill>
                  <a:srgbClr val="0000FF"/>
                </a:solidFill>
                <a:latin typeface="Times New Roman"/>
                <a:cs typeface="Times New Roman"/>
              </a:rPr>
              <a:t>.</a:t>
            </a:r>
            <a:r>
              <a:rPr lang="en-US" altLang="zh-CN" b="1" spc="98" dirty="0">
                <a:solidFill>
                  <a:srgbClr val="0000FF"/>
                </a:solidFill>
                <a:latin typeface="Times New Roman"/>
                <a:cs typeface="Times New Roman"/>
              </a:rPr>
              <a:t> </a:t>
            </a:r>
            <a:r>
              <a:rPr lang="en-US" altLang="zh-CN" b="1" dirty="0">
                <a:solidFill>
                  <a:srgbClr val="0000FF"/>
                </a:solidFill>
                <a:latin typeface="Times New Roman"/>
                <a:cs typeface="Times New Roman"/>
              </a:rPr>
              <a:t>B 753,</a:t>
            </a:r>
            <a:r>
              <a:rPr lang="en-US" altLang="zh-CN" b="1" spc="4" dirty="0">
                <a:solidFill>
                  <a:srgbClr val="0000FF"/>
                </a:solidFill>
                <a:latin typeface="Times New Roman"/>
                <a:cs typeface="Times New Roman"/>
              </a:rPr>
              <a:t> </a:t>
            </a:r>
            <a:r>
              <a:rPr lang="en-US" altLang="zh-CN" b="1" dirty="0">
                <a:solidFill>
                  <a:srgbClr val="0000FF"/>
                </a:solidFill>
                <a:latin typeface="Times New Roman"/>
                <a:cs typeface="Times New Roman"/>
              </a:rPr>
              <a:t>319</a:t>
            </a:r>
            <a:r>
              <a:rPr lang="en-US" altLang="zh-CN" b="1" spc="4" dirty="0">
                <a:solidFill>
                  <a:srgbClr val="0000FF"/>
                </a:solidFill>
                <a:latin typeface="Times New Roman"/>
                <a:cs typeface="Times New Roman"/>
              </a:rPr>
              <a:t> </a:t>
            </a:r>
            <a:r>
              <a:rPr lang="en-US" altLang="zh-CN" b="1" dirty="0">
                <a:solidFill>
                  <a:srgbClr val="0000FF"/>
                </a:solidFill>
                <a:latin typeface="Times New Roman"/>
                <a:cs typeface="Times New Roman"/>
              </a:rPr>
              <a:t>(2016</a:t>
            </a:r>
            <a:r>
              <a:rPr lang="en-US" altLang="zh-CN" b="1" dirty="0" smtClean="0">
                <a:solidFill>
                  <a:srgbClr val="0000FF"/>
                </a:solidFill>
                <a:latin typeface="Times New Roman"/>
                <a:cs typeface="Times New Roman"/>
              </a:rPr>
              <a:t>)</a:t>
            </a:r>
            <a:endParaRPr lang="en-US" altLang="zh-CN" b="1" baseline="30000" dirty="0">
              <a:solidFill>
                <a:srgbClr val="0000FF"/>
              </a:solidFill>
            </a:endParaRPr>
          </a:p>
        </p:txBody>
      </p:sp>
    </p:spTree>
    <p:extLst>
      <p:ext uri="{BB962C8B-B14F-4D97-AF65-F5344CB8AC3E}">
        <p14:creationId xmlns:p14="http://schemas.microsoft.com/office/powerpoint/2010/main" val="341318357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title"/>
          </p:nvPr>
        </p:nvSpPr>
        <p:spPr>
          <a:xfrm>
            <a:off x="0" y="317138"/>
            <a:ext cx="9143999" cy="479941"/>
          </a:xfrm>
          <a:prstGeom prst="rect">
            <a:avLst/>
          </a:prstGeom>
        </p:spPr>
        <p:txBody>
          <a:bodyPr>
            <a:noAutofit/>
          </a:bodyPr>
          <a:lstStyle>
            <a:lvl1pPr defTabSz="315468">
              <a:defRPr sz="4320"/>
            </a:lvl1pPr>
          </a:lstStyle>
          <a:p>
            <a:pPr algn="ctr"/>
            <a:r>
              <a:rPr sz="3600" dirty="0" smtClean="0">
                <a:latin typeface="+mn-lt"/>
              </a:rPr>
              <a:t>Pseudorapidity </a:t>
            </a:r>
            <a:r>
              <a:rPr sz="3600" dirty="0">
                <a:latin typeface="+mn-lt"/>
              </a:rPr>
              <a:t>Density </a:t>
            </a:r>
            <a:r>
              <a:rPr sz="3600" dirty="0" smtClean="0">
                <a:latin typeface="+mn-lt"/>
              </a:rPr>
              <a:t>Distribution</a:t>
            </a:r>
            <a:r>
              <a:rPr lang="en-US" sz="3600" dirty="0" smtClean="0">
                <a:latin typeface="+mn-lt"/>
              </a:rPr>
              <a:t> (dN</a:t>
            </a:r>
            <a:r>
              <a:rPr lang="en-US" sz="3600" baseline="-25000" dirty="0" smtClean="0">
                <a:latin typeface="+mn-lt"/>
              </a:rPr>
              <a:t>ch</a:t>
            </a:r>
            <a:r>
              <a:rPr lang="en-US" sz="3600" dirty="0" smtClean="0">
                <a:latin typeface="+mn-lt"/>
              </a:rPr>
              <a:t>/d</a:t>
            </a:r>
            <a:r>
              <a:rPr lang="en-US" sz="3600" dirty="0" smtClean="0">
                <a:latin typeface="Symbol" charset="2"/>
                <a:cs typeface="Symbol" charset="2"/>
              </a:rPr>
              <a:t>h</a:t>
            </a:r>
            <a:r>
              <a:rPr lang="en-US" sz="3600" dirty="0" smtClean="0">
                <a:latin typeface="+mn-lt"/>
              </a:rPr>
              <a:t>)</a:t>
            </a:r>
            <a:endParaRPr sz="3600" dirty="0">
              <a:latin typeface="+mn-lt"/>
            </a:endParaRPr>
          </a:p>
        </p:txBody>
      </p:sp>
      <p:sp>
        <p:nvSpPr>
          <p:cNvPr id="126" name="Shape 126"/>
          <p:cNvSpPr>
            <a:spLocks noGrp="1"/>
          </p:cNvSpPr>
          <p:nvPr>
            <p:ph type="body" idx="1"/>
          </p:nvPr>
        </p:nvSpPr>
        <p:spPr>
          <a:xfrm>
            <a:off x="0" y="1026224"/>
            <a:ext cx="9143999" cy="5512689"/>
          </a:xfrm>
          <a:prstGeom prst="rect">
            <a:avLst/>
          </a:prstGeom>
        </p:spPr>
        <p:txBody>
          <a:bodyPr/>
          <a:lstStyle/>
          <a:p>
            <a:pPr marL="206268" indent="-206268" defTabSz="271096">
              <a:spcBef>
                <a:spcPts val="1898"/>
              </a:spcBef>
              <a:defRPr sz="2376"/>
            </a:pPr>
            <a:r>
              <a:rPr sz="2400" dirty="0"/>
              <a:t>Number of primary charged particles detected </a:t>
            </a:r>
            <a:r>
              <a:rPr sz="2400" dirty="0" smtClean="0"/>
              <a:t>in</a:t>
            </a:r>
            <a:r>
              <a:rPr lang="en-US" sz="2400" dirty="0" smtClean="0"/>
              <a:t> a</a:t>
            </a:r>
            <a:r>
              <a:rPr sz="2400" dirty="0" smtClean="0"/>
              <a:t> </a:t>
            </a:r>
            <a:r>
              <a:rPr sz="2400" dirty="0"/>
              <a:t>given Pseudorapidity (𝜂) interval in single proton-</a:t>
            </a:r>
            <a:r>
              <a:rPr sz="2400" dirty="0" smtClean="0"/>
              <a:t>proton collision</a:t>
            </a:r>
            <a:r>
              <a:rPr lang="en-US" sz="2400" dirty="0" smtClean="0"/>
              <a:t>s</a:t>
            </a:r>
            <a:r>
              <a:rPr sz="2400" dirty="0" smtClean="0"/>
              <a:t> </a:t>
            </a:r>
            <a:r>
              <a:rPr sz="2400" dirty="0"/>
              <a:t>(which we </a:t>
            </a:r>
            <a:r>
              <a:rPr sz="2400" dirty="0" smtClean="0"/>
              <a:t>call </a:t>
            </a:r>
            <a:r>
              <a:rPr sz="2400" dirty="0"/>
              <a:t>“</a:t>
            </a:r>
            <a:r>
              <a:rPr sz="2400" dirty="0" smtClean="0"/>
              <a:t>event</a:t>
            </a:r>
            <a:r>
              <a:rPr lang="en-US" sz="2400" dirty="0" smtClean="0"/>
              <a:t>s</a:t>
            </a:r>
            <a:r>
              <a:rPr sz="2400" dirty="0" smtClean="0"/>
              <a:t>”</a:t>
            </a:r>
            <a:r>
              <a:rPr sz="2400" dirty="0"/>
              <a:t>).</a:t>
            </a:r>
          </a:p>
          <a:p>
            <a:pPr marL="206268" indent="-206268" defTabSz="271096">
              <a:spcBef>
                <a:spcPts val="1898"/>
              </a:spcBef>
              <a:defRPr sz="2376"/>
            </a:pPr>
            <a:r>
              <a:rPr sz="2400" dirty="0"/>
              <a:t>Some Common Definitions in particle </a:t>
            </a:r>
            <a:r>
              <a:rPr sz="2400" dirty="0" smtClean="0"/>
              <a:t>physics</a:t>
            </a:r>
            <a:r>
              <a:rPr lang="en-US" sz="2400" dirty="0" smtClean="0"/>
              <a:t>.</a:t>
            </a:r>
            <a:r>
              <a:rPr sz="2400" dirty="0" smtClean="0"/>
              <a:t>                                          </a:t>
            </a:r>
            <a:endParaRPr sz="2400" dirty="0"/>
          </a:p>
          <a:p>
            <a:pPr marL="206268" indent="-206268" defTabSz="271096">
              <a:spcBef>
                <a:spcPts val="1898"/>
              </a:spcBef>
              <a:defRPr sz="2376"/>
            </a:pPr>
            <a:endParaRPr dirty="0"/>
          </a:p>
          <a:p>
            <a:pPr marL="0" indent="0" defTabSz="271096">
              <a:spcBef>
                <a:spcPts val="1898"/>
              </a:spcBef>
              <a:buNone/>
              <a:defRPr sz="2376"/>
            </a:pPr>
            <a:endParaRPr dirty="0"/>
          </a:p>
          <a:p>
            <a:pPr marL="206268" indent="-206268" defTabSz="271096">
              <a:spcBef>
                <a:spcPts val="1898"/>
              </a:spcBef>
              <a:defRPr sz="2376"/>
            </a:pPr>
            <a:endParaRPr dirty="0"/>
          </a:p>
          <a:p>
            <a:pPr marL="206268" indent="-206268" defTabSz="271096">
              <a:spcBef>
                <a:spcPts val="1898"/>
              </a:spcBef>
              <a:defRPr sz="2376"/>
            </a:pPr>
            <a:endParaRPr dirty="0"/>
          </a:p>
          <a:p>
            <a:pPr marL="206268" indent="-206268" defTabSz="271096">
              <a:spcBef>
                <a:spcPts val="1898"/>
              </a:spcBef>
              <a:defRPr sz="2376"/>
            </a:pPr>
            <a:endParaRPr dirty="0"/>
          </a:p>
          <a:p>
            <a:pPr marL="206268" indent="-206268" defTabSz="271096">
              <a:spcBef>
                <a:spcPts val="1898"/>
              </a:spcBef>
              <a:defRPr sz="2376"/>
            </a:pPr>
            <a:endParaRPr dirty="0"/>
          </a:p>
          <a:p>
            <a:pPr marL="206268" indent="-206268" defTabSz="271096">
              <a:spcBef>
                <a:spcPts val="1898"/>
              </a:spcBef>
              <a:defRPr sz="2376"/>
            </a:pPr>
            <a:endParaRPr dirty="0"/>
          </a:p>
          <a:p>
            <a:pPr marL="206268" indent="-206268" defTabSz="271096">
              <a:spcBef>
                <a:spcPts val="1898"/>
              </a:spcBef>
              <a:defRPr sz="2376"/>
            </a:pPr>
            <a:endParaRPr dirty="0"/>
          </a:p>
        </p:txBody>
      </p:sp>
      <p:pic>
        <p:nvPicPr>
          <p:cNvPr id="127" name="slide_16.jpg"/>
          <p:cNvPicPr>
            <a:picLocks noChangeAspect="1"/>
          </p:cNvPicPr>
          <p:nvPr/>
        </p:nvPicPr>
        <p:blipFill>
          <a:blip r:embed="rId2">
            <a:extLst/>
          </a:blip>
          <a:stretch>
            <a:fillRect/>
          </a:stretch>
        </p:blipFill>
        <p:spPr>
          <a:xfrm>
            <a:off x="956010" y="2665974"/>
            <a:ext cx="5230247" cy="3922686"/>
          </a:xfrm>
          <a:prstGeom prst="rect">
            <a:avLst/>
          </a:prstGeom>
          <a:ln w="12700">
            <a:miter lim="400000"/>
          </a:ln>
        </p:spPr>
      </p:pic>
      <p:sp>
        <p:nvSpPr>
          <p:cNvPr id="3" name="圆角矩形 2"/>
          <p:cNvSpPr/>
          <p:nvPr/>
        </p:nvSpPr>
        <p:spPr>
          <a:xfrm>
            <a:off x="6705600" y="5728671"/>
            <a:ext cx="73152" cy="86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6778752" y="5271471"/>
            <a:ext cx="73152" cy="869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6041136" y="6144768"/>
            <a:ext cx="810768" cy="2194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2"/>
          </p:nvPr>
        </p:nvSpPr>
        <p:spPr/>
        <p:txBody>
          <a:bodyPr/>
          <a:lstStyle/>
          <a:p>
            <a:fld id="{86CB4B4D-7CA3-9044-876B-883B54F8677D}" type="slidenum">
              <a:rPr lang="en-US" altLang="zh-CN" smtClean="0"/>
              <a:t>2</a:t>
            </a:fld>
            <a:endParaRPr lang="en-US" altLang="zh-CN"/>
          </a:p>
        </p:txBody>
      </p:sp>
      <p:sp>
        <p:nvSpPr>
          <p:cNvPr id="2" name="TextBox 1"/>
          <p:cNvSpPr txBox="1"/>
          <p:nvPr/>
        </p:nvSpPr>
        <p:spPr>
          <a:xfrm>
            <a:off x="6293461" y="3806876"/>
            <a:ext cx="2850540" cy="2862323"/>
          </a:xfrm>
          <a:prstGeom prst="rect">
            <a:avLst/>
          </a:prstGeom>
          <a:noFill/>
        </p:spPr>
        <p:txBody>
          <a:bodyPr wrap="square" rtlCol="0">
            <a:spAutoFit/>
          </a:bodyPr>
          <a:lstStyle/>
          <a:p>
            <a:pPr algn="ctr"/>
            <a:r>
              <a:rPr kumimoji="1" lang="en-US" altLang="zh-CN" b="1" dirty="0" err="1" smtClean="0">
                <a:solidFill>
                  <a:srgbClr val="3366FF"/>
                </a:solidFill>
                <a:latin typeface="Symbol" charset="2"/>
                <a:cs typeface="Symbol" charset="2"/>
              </a:rPr>
              <a:t>D</a:t>
            </a:r>
            <a:r>
              <a:rPr kumimoji="1" lang="en-US" altLang="zh-CN" b="1" dirty="0" err="1" smtClean="0">
                <a:solidFill>
                  <a:srgbClr val="3366FF"/>
                </a:solidFill>
              </a:rPr>
              <a:t>y</a:t>
            </a:r>
            <a:r>
              <a:rPr kumimoji="1" lang="en-US" altLang="zh-CN" b="1" dirty="0" smtClean="0">
                <a:solidFill>
                  <a:srgbClr val="3366FF"/>
                </a:solidFill>
              </a:rPr>
              <a:t> intervals are </a:t>
            </a:r>
          </a:p>
          <a:p>
            <a:pPr algn="ctr"/>
            <a:r>
              <a:rPr kumimoji="1" lang="en-US" altLang="zh-CN" b="1" dirty="0" smtClean="0">
                <a:solidFill>
                  <a:srgbClr val="3366FF"/>
                </a:solidFill>
              </a:rPr>
              <a:t>relativistic invariant</a:t>
            </a:r>
          </a:p>
          <a:p>
            <a:pPr algn="ctr"/>
            <a:endParaRPr kumimoji="1" lang="en-US" altLang="zh-CN" b="1" dirty="0">
              <a:solidFill>
                <a:srgbClr val="FF0000"/>
              </a:solidFill>
            </a:endParaRPr>
          </a:p>
          <a:p>
            <a:pPr algn="ctr"/>
            <a:r>
              <a:rPr kumimoji="1" lang="en-US" altLang="zh-CN" b="1" dirty="0" smtClean="0">
                <a:solidFill>
                  <a:srgbClr val="3366FF"/>
                </a:solidFill>
                <a:sym typeface="Wingdings"/>
              </a:rPr>
              <a:t></a:t>
            </a:r>
            <a:r>
              <a:rPr kumimoji="1" lang="en-US" altLang="zh-CN" b="1" dirty="0" smtClean="0">
                <a:solidFill>
                  <a:srgbClr val="FF0000"/>
                </a:solidFill>
                <a:sym typeface="Wingdings"/>
              </a:rPr>
              <a:t> </a:t>
            </a:r>
          </a:p>
          <a:p>
            <a:pPr algn="ctr"/>
            <a:endParaRPr kumimoji="1" lang="en-US" altLang="zh-CN" b="1" dirty="0" smtClean="0">
              <a:solidFill>
                <a:srgbClr val="FF0000"/>
              </a:solidFill>
              <a:sym typeface="Wingdings"/>
            </a:endParaRPr>
          </a:p>
          <a:p>
            <a:pPr algn="ctr"/>
            <a:r>
              <a:rPr kumimoji="1" lang="en-US" altLang="zh-CN" b="1" dirty="0" smtClean="0">
                <a:solidFill>
                  <a:srgbClr val="3366FF"/>
                </a:solidFill>
                <a:latin typeface="Symbol" charset="2"/>
                <a:cs typeface="Symbol" charset="2"/>
              </a:rPr>
              <a:t>D</a:t>
            </a:r>
            <a:r>
              <a:rPr kumimoji="1" lang="en-US" altLang="zh-CN" b="1" dirty="0">
                <a:solidFill>
                  <a:srgbClr val="3366FF"/>
                </a:solidFill>
                <a:latin typeface="Symbol" charset="2"/>
                <a:cs typeface="Symbol" charset="2"/>
              </a:rPr>
              <a:t>h</a:t>
            </a:r>
            <a:r>
              <a:rPr kumimoji="1" lang="en-US" altLang="zh-CN" b="1" dirty="0" smtClean="0">
                <a:solidFill>
                  <a:srgbClr val="3366FF"/>
                </a:solidFill>
              </a:rPr>
              <a:t> </a:t>
            </a:r>
            <a:r>
              <a:rPr kumimoji="1" lang="en-US" altLang="zh-CN" b="1" dirty="0">
                <a:solidFill>
                  <a:srgbClr val="3366FF"/>
                </a:solidFill>
              </a:rPr>
              <a:t>intervals </a:t>
            </a:r>
            <a:r>
              <a:rPr kumimoji="1" lang="en-US" altLang="zh-CN" b="1" dirty="0" smtClean="0">
                <a:solidFill>
                  <a:srgbClr val="3366FF"/>
                </a:solidFill>
              </a:rPr>
              <a:t>(hence </a:t>
            </a:r>
            <a:r>
              <a:rPr kumimoji="1" lang="en-US" altLang="zh-CN" b="1" dirty="0" err="1" smtClean="0">
                <a:solidFill>
                  <a:srgbClr val="3366FF"/>
                </a:solidFill>
              </a:rPr>
              <a:t>dN</a:t>
            </a:r>
            <a:r>
              <a:rPr kumimoji="1" lang="en-US" altLang="zh-CN" b="1" dirty="0" smtClean="0">
                <a:solidFill>
                  <a:srgbClr val="3366FF"/>
                </a:solidFill>
              </a:rPr>
              <a:t>/d</a:t>
            </a:r>
            <a:r>
              <a:rPr kumimoji="1" lang="en-US" altLang="zh-CN" b="1" dirty="0" smtClean="0">
                <a:solidFill>
                  <a:srgbClr val="3366FF"/>
                </a:solidFill>
                <a:latin typeface="Symbol" charset="2"/>
                <a:cs typeface="Symbol" charset="2"/>
              </a:rPr>
              <a:t>h</a:t>
            </a:r>
            <a:r>
              <a:rPr kumimoji="1" lang="en-US" altLang="zh-CN" b="1" dirty="0" smtClean="0">
                <a:solidFill>
                  <a:srgbClr val="3366FF"/>
                </a:solidFill>
              </a:rPr>
              <a:t> densities) are </a:t>
            </a:r>
            <a:endParaRPr kumimoji="1" lang="en-US" altLang="zh-CN" b="1" dirty="0">
              <a:solidFill>
                <a:srgbClr val="3366FF"/>
              </a:solidFill>
            </a:endParaRPr>
          </a:p>
          <a:p>
            <a:pPr algn="ctr"/>
            <a:r>
              <a:rPr kumimoji="1" lang="en-US" altLang="zh-CN" b="1" dirty="0">
                <a:solidFill>
                  <a:srgbClr val="3366FF"/>
                </a:solidFill>
              </a:rPr>
              <a:t>relativistic </a:t>
            </a:r>
            <a:r>
              <a:rPr kumimoji="1" lang="en-US" altLang="zh-CN" b="1" dirty="0" smtClean="0">
                <a:solidFill>
                  <a:srgbClr val="3366FF"/>
                </a:solidFill>
              </a:rPr>
              <a:t>invariant in the massless approximation</a:t>
            </a:r>
            <a:endParaRPr kumimoji="1" lang="en-US" altLang="zh-CN" b="1" dirty="0">
              <a:solidFill>
                <a:srgbClr val="3366FF"/>
              </a:solidFill>
              <a:sym typeface="Wingdings"/>
            </a:endParaRPr>
          </a:p>
          <a:p>
            <a:pPr algn="ctr"/>
            <a:endParaRPr kumimoji="1" lang="zh-CN" altLang="en-US" b="1" dirty="0">
              <a:solidFill>
                <a:srgbClr val="FF0000"/>
              </a:solidFill>
            </a:endParaRPr>
          </a:p>
        </p:txBody>
      </p:sp>
    </p:spTree>
    <p:extLst>
      <p:ext uri="{BB962C8B-B14F-4D97-AF65-F5344CB8AC3E}">
        <p14:creationId xmlns:p14="http://schemas.microsoft.com/office/powerpoint/2010/main" val="3828852111"/>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body" idx="1"/>
          </p:nvPr>
        </p:nvSpPr>
        <p:spPr>
          <a:xfrm>
            <a:off x="28247" y="1135934"/>
            <a:ext cx="9144001" cy="5691665"/>
          </a:xfrm>
          <a:prstGeom prst="rect">
            <a:avLst/>
          </a:prstGeom>
        </p:spPr>
        <p:txBody>
          <a:bodyPr/>
          <a:lstStyle/>
          <a:p>
            <a:r>
              <a:rPr lang="en-US" altLang="zh-CN" sz="2400" dirty="0"/>
              <a:t>Tracking Detectors: Inner Tracking System (ITS) and TPC.</a:t>
            </a:r>
          </a:p>
          <a:p>
            <a:r>
              <a:rPr lang="en-US" altLang="zh-CN" sz="2400" dirty="0"/>
              <a:t>Triggering Detectors: </a:t>
            </a:r>
            <a:r>
              <a:rPr lang="en-US" altLang="zh-CN" sz="2400" dirty="0" smtClean="0"/>
              <a:t>V0A, V0C (and other forward detectors).</a:t>
            </a:r>
            <a:endParaRPr dirty="0"/>
          </a:p>
          <a:p>
            <a:pPr marL="253148" indent="-253148" defTabSz="332708">
              <a:spcBef>
                <a:spcPts val="2391"/>
              </a:spcBef>
              <a:defRPr sz="2916"/>
            </a:pPr>
            <a:endParaRPr dirty="0"/>
          </a:p>
          <a:p>
            <a:pPr marL="253148" indent="-253148" defTabSz="332708">
              <a:spcBef>
                <a:spcPts val="2391"/>
              </a:spcBef>
              <a:defRPr sz="2916"/>
            </a:pPr>
            <a:endParaRPr dirty="0"/>
          </a:p>
          <a:p>
            <a:pPr marL="253148" indent="-253148" defTabSz="332708">
              <a:spcBef>
                <a:spcPts val="2391"/>
              </a:spcBef>
              <a:defRPr sz="2916"/>
            </a:pPr>
            <a:endParaRPr dirty="0"/>
          </a:p>
          <a:p>
            <a:pPr marL="253148" indent="-253148" defTabSz="332708">
              <a:spcBef>
                <a:spcPts val="2391"/>
              </a:spcBef>
              <a:defRPr sz="2916"/>
            </a:pPr>
            <a:endParaRPr dirty="0"/>
          </a:p>
          <a:p>
            <a:pPr marL="253148" indent="-253148" defTabSz="332708">
              <a:spcBef>
                <a:spcPts val="2391"/>
              </a:spcBef>
              <a:defRPr sz="2916"/>
            </a:pPr>
            <a:endParaRPr dirty="0"/>
          </a:p>
          <a:p>
            <a:pPr marL="253148" indent="-253148" defTabSz="332708">
              <a:spcBef>
                <a:spcPts val="2391"/>
              </a:spcBef>
              <a:defRPr sz="2916"/>
            </a:pPr>
            <a:endParaRPr dirty="0"/>
          </a:p>
        </p:txBody>
      </p:sp>
      <p:pic>
        <p:nvPicPr>
          <p:cNvPr id="131" name="Detector.jpg"/>
          <p:cNvPicPr>
            <a:picLocks noChangeAspect="1"/>
          </p:cNvPicPr>
          <p:nvPr/>
        </p:nvPicPr>
        <p:blipFill>
          <a:blip r:embed="rId2">
            <a:extLst/>
          </a:blip>
          <a:stretch>
            <a:fillRect/>
          </a:stretch>
        </p:blipFill>
        <p:spPr>
          <a:xfrm>
            <a:off x="1418114" y="2195115"/>
            <a:ext cx="6460873" cy="4391121"/>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3</a:t>
            </a:fld>
            <a:endParaRPr lang="en-US" altLang="zh-CN"/>
          </a:p>
        </p:txBody>
      </p:sp>
      <p:sp>
        <p:nvSpPr>
          <p:cNvPr id="9" name="Shape 125"/>
          <p:cNvSpPr>
            <a:spLocks noGrp="1"/>
          </p:cNvSpPr>
          <p:nvPr>
            <p:ph type="title"/>
          </p:nvPr>
        </p:nvSpPr>
        <p:spPr>
          <a:xfrm>
            <a:off x="694587" y="317138"/>
            <a:ext cx="7718369" cy="479941"/>
          </a:xfrm>
          <a:prstGeom prst="rect">
            <a:avLst/>
          </a:prstGeom>
        </p:spPr>
        <p:txBody>
          <a:bodyPr>
            <a:noAutofit/>
          </a:bodyPr>
          <a:lstStyle>
            <a:lvl1pPr defTabSz="315468">
              <a:defRPr sz="4320"/>
            </a:lvl1pPr>
          </a:lstStyle>
          <a:p>
            <a:pPr algn="ctr"/>
            <a:r>
              <a:rPr lang="en-US" sz="4000" b="1" dirty="0" smtClean="0">
                <a:latin typeface="+mn-lt"/>
              </a:rPr>
              <a:t>The ALICE </a:t>
            </a:r>
            <a:r>
              <a:rPr lang="en-US" sz="4000" b="1" dirty="0">
                <a:latin typeface="+mn-lt"/>
              </a:rPr>
              <a:t>detector</a:t>
            </a:r>
            <a:endParaRPr sz="4000" b="1" dirty="0">
              <a:latin typeface="+mn-lt"/>
            </a:endParaRPr>
          </a:p>
        </p:txBody>
      </p:sp>
    </p:spTree>
    <p:extLst>
      <p:ext uri="{BB962C8B-B14F-4D97-AF65-F5344CB8AC3E}">
        <p14:creationId xmlns:p14="http://schemas.microsoft.com/office/powerpoint/2010/main" val="3973919991"/>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p:cNvSpPr>
          <p:nvPr>
            <p:ph type="title"/>
          </p:nvPr>
        </p:nvSpPr>
        <p:spPr>
          <a:xfrm>
            <a:off x="0" y="312540"/>
            <a:ext cx="9143999" cy="541851"/>
          </a:xfrm>
          <a:prstGeom prst="rect">
            <a:avLst/>
          </a:prstGeom>
        </p:spPr>
        <p:txBody>
          <a:bodyPr>
            <a:noAutofit/>
          </a:bodyPr>
          <a:lstStyle>
            <a:lvl1pPr defTabSz="327152">
              <a:defRPr sz="4480"/>
            </a:lvl1pPr>
          </a:lstStyle>
          <a:p>
            <a:pPr algn="ctr"/>
            <a:r>
              <a:rPr lang="en-US" sz="4000" b="1" dirty="0" smtClean="0">
                <a:latin typeface="+mn-lt"/>
              </a:rPr>
              <a:t>The ALICE </a:t>
            </a:r>
            <a:r>
              <a:rPr sz="4000" b="1" dirty="0" smtClean="0">
                <a:latin typeface="+mn-lt"/>
              </a:rPr>
              <a:t>Silicon </a:t>
            </a:r>
            <a:r>
              <a:rPr sz="4000" b="1" dirty="0">
                <a:latin typeface="+mn-lt"/>
              </a:rPr>
              <a:t>Pixel Detector (SPD)</a:t>
            </a:r>
          </a:p>
        </p:txBody>
      </p:sp>
      <p:sp>
        <p:nvSpPr>
          <p:cNvPr id="134" name="Shape 134"/>
          <p:cNvSpPr>
            <a:spLocks noGrp="1"/>
          </p:cNvSpPr>
          <p:nvPr>
            <p:ph type="body" idx="1"/>
          </p:nvPr>
        </p:nvSpPr>
        <p:spPr>
          <a:xfrm>
            <a:off x="114258" y="1166335"/>
            <a:ext cx="8915483" cy="650273"/>
          </a:xfrm>
          <a:prstGeom prst="rect">
            <a:avLst/>
          </a:prstGeom>
        </p:spPr>
        <p:txBody>
          <a:bodyPr>
            <a:normAutofit fontScale="92500" lnSpcReduction="10000"/>
          </a:bodyPr>
          <a:lstStyle/>
          <a:p>
            <a:pPr defTabSz="394320">
              <a:spcBef>
                <a:spcPts val="2812"/>
              </a:spcBef>
              <a:defRPr sz="3455"/>
            </a:pPr>
            <a:r>
              <a:rPr sz="2400" dirty="0" smtClean="0"/>
              <a:t>It consist</a:t>
            </a:r>
            <a:r>
              <a:rPr lang="en-US" altLang="zh-CN" sz="2400" dirty="0" smtClean="0"/>
              <a:t>s</a:t>
            </a:r>
            <a:r>
              <a:rPr sz="2400" dirty="0" smtClean="0"/>
              <a:t> </a:t>
            </a:r>
            <a:r>
              <a:rPr sz="2400" dirty="0"/>
              <a:t>of two layers, inner (3.9 cm) and outer (7.6 cm) layer</a:t>
            </a:r>
          </a:p>
          <a:p>
            <a:pPr marL="300026" indent="-300026" defTabSz="394320">
              <a:spcBef>
                <a:spcPts val="2812"/>
              </a:spcBef>
              <a:defRPr sz="3455"/>
            </a:pPr>
            <a:endParaRPr lang="en-US" sz="2400" dirty="0" smtClean="0"/>
          </a:p>
          <a:p>
            <a:pPr marL="300026" indent="-300026" defTabSz="394320">
              <a:spcBef>
                <a:spcPts val="2812"/>
              </a:spcBef>
              <a:defRPr sz="3455"/>
            </a:pPr>
            <a:endParaRPr dirty="0"/>
          </a:p>
          <a:p>
            <a:pPr marL="300026" indent="-300026" defTabSz="394320">
              <a:spcBef>
                <a:spcPts val="2812"/>
              </a:spcBef>
              <a:defRPr sz="3455"/>
            </a:pPr>
            <a:endParaRPr dirty="0"/>
          </a:p>
          <a:p>
            <a:pPr marL="300026" indent="-300026" defTabSz="394320">
              <a:spcBef>
                <a:spcPts val="2812"/>
              </a:spcBef>
              <a:defRPr sz="3455"/>
            </a:pPr>
            <a:endParaRPr dirty="0"/>
          </a:p>
          <a:p>
            <a:pPr marL="300026" indent="-300026" defTabSz="394320">
              <a:spcBef>
                <a:spcPts val="2812"/>
              </a:spcBef>
              <a:defRPr sz="3455"/>
            </a:pPr>
            <a:endParaRPr dirty="0"/>
          </a:p>
          <a:p>
            <a:pPr marL="300026" indent="-300026" defTabSz="394320">
              <a:spcBef>
                <a:spcPts val="2812"/>
              </a:spcBef>
              <a:defRPr sz="3455"/>
            </a:pPr>
            <a:endParaRPr dirty="0"/>
          </a:p>
          <a:p>
            <a:pPr marL="300026" indent="-300026" defTabSz="394320">
              <a:spcBef>
                <a:spcPts val="2812"/>
              </a:spcBef>
              <a:defRPr sz="3455"/>
            </a:pPr>
            <a:endParaRPr dirty="0"/>
          </a:p>
        </p:txBody>
      </p:sp>
      <p:pic>
        <p:nvPicPr>
          <p:cNvPr id="135" name="spd.pdf"/>
          <p:cNvPicPr>
            <a:picLocks noChangeAspect="1"/>
          </p:cNvPicPr>
          <p:nvPr/>
        </p:nvPicPr>
        <p:blipFill>
          <a:blip r:embed="rId2">
            <a:extLst/>
          </a:blip>
          <a:stretch>
            <a:fillRect/>
          </a:stretch>
        </p:blipFill>
        <p:spPr>
          <a:xfrm>
            <a:off x="694452" y="982580"/>
            <a:ext cx="8054423" cy="5691665"/>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4</a:t>
            </a:fld>
            <a:endParaRPr lang="en-US" altLang="zh-CN"/>
          </a:p>
        </p:txBody>
      </p:sp>
    </p:spTree>
    <p:extLst>
      <p:ext uri="{BB962C8B-B14F-4D97-AF65-F5344CB8AC3E}">
        <p14:creationId xmlns:p14="http://schemas.microsoft.com/office/powerpoint/2010/main" val="4028887971"/>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p:cNvSpPr>
          <p:nvPr>
            <p:ph type="body" idx="1"/>
          </p:nvPr>
        </p:nvSpPr>
        <p:spPr>
          <a:xfrm>
            <a:off x="28247" y="1154892"/>
            <a:ext cx="9144001" cy="5691665"/>
          </a:xfrm>
          <a:prstGeom prst="rect">
            <a:avLst/>
          </a:prstGeom>
        </p:spPr>
        <p:txBody>
          <a:bodyPr/>
          <a:lstStyle/>
          <a:p>
            <a:pPr marL="196892" indent="-196892" defTabSz="258772">
              <a:spcBef>
                <a:spcPts val="1828"/>
              </a:spcBef>
              <a:defRPr sz="2268"/>
            </a:pPr>
            <a:r>
              <a:rPr sz="2400" dirty="0"/>
              <a:t>When </a:t>
            </a:r>
            <a:r>
              <a:rPr lang="en-US" sz="2400" dirty="0" smtClean="0"/>
              <a:t>the </a:t>
            </a:r>
            <a:r>
              <a:rPr sz="2400" dirty="0" smtClean="0"/>
              <a:t>primary </a:t>
            </a:r>
            <a:r>
              <a:rPr sz="2400" dirty="0"/>
              <a:t>charged particles </a:t>
            </a:r>
            <a:r>
              <a:rPr sz="2400" dirty="0" smtClean="0"/>
              <a:t>pass </a:t>
            </a:r>
            <a:r>
              <a:rPr sz="2400" dirty="0"/>
              <a:t>through the SPD detector </a:t>
            </a:r>
            <a:r>
              <a:rPr sz="2400" dirty="0" smtClean="0"/>
              <a:t>layers produce hits</a:t>
            </a:r>
            <a:r>
              <a:rPr lang="en-US" sz="2400" dirty="0" smtClean="0"/>
              <a:t> (clusters of electrons and holes)</a:t>
            </a:r>
            <a:r>
              <a:rPr sz="2400" dirty="0" smtClean="0"/>
              <a:t>.</a:t>
            </a:r>
            <a:endParaRPr sz="2400" dirty="0"/>
          </a:p>
          <a:p>
            <a:pPr marL="196892" indent="-196892" defTabSz="258772">
              <a:spcBef>
                <a:spcPts val="1828"/>
              </a:spcBef>
              <a:defRPr sz="2268"/>
            </a:pPr>
            <a:r>
              <a:rPr lang="en-US" sz="2400" dirty="0" smtClean="0"/>
              <a:t>An</a:t>
            </a:r>
            <a:r>
              <a:rPr sz="2400" dirty="0" smtClean="0"/>
              <a:t> </a:t>
            </a:r>
            <a:r>
              <a:rPr sz="2400" dirty="0"/>
              <a:t>SPD </a:t>
            </a:r>
            <a:r>
              <a:rPr sz="2400" dirty="0" err="1" smtClean="0"/>
              <a:t>trackle</a:t>
            </a:r>
            <a:r>
              <a:rPr lang="en-US" altLang="zh-CN" sz="2400" dirty="0" err="1" smtClean="0"/>
              <a:t>t</a:t>
            </a:r>
            <a:r>
              <a:rPr sz="2400" dirty="0" smtClean="0"/>
              <a:t> </a:t>
            </a:r>
            <a:r>
              <a:rPr lang="en-US" sz="2400" dirty="0" smtClean="0"/>
              <a:t>is </a:t>
            </a:r>
            <a:r>
              <a:rPr sz="2400" dirty="0" smtClean="0"/>
              <a:t>a </a:t>
            </a:r>
            <a:r>
              <a:rPr sz="2400" dirty="0"/>
              <a:t>short segment, reconstructed using the position of the </a:t>
            </a:r>
            <a:r>
              <a:rPr sz="2400" dirty="0" smtClean="0"/>
              <a:t>primary </a:t>
            </a:r>
            <a:r>
              <a:rPr sz="2400" dirty="0"/>
              <a:t>vertex and one hit each on the inner and outer SPD layers. </a:t>
            </a:r>
            <a:endParaRPr dirty="0"/>
          </a:p>
          <a:p>
            <a:pPr marL="196892" indent="-196892" defTabSz="258772">
              <a:spcBef>
                <a:spcPts val="1828"/>
              </a:spcBef>
              <a:defRPr sz="2268"/>
            </a:pPr>
            <a:endParaRPr dirty="0"/>
          </a:p>
          <a:p>
            <a:pPr marL="196892" indent="-196892" defTabSz="258772">
              <a:spcBef>
                <a:spcPts val="1828"/>
              </a:spcBef>
              <a:defRPr sz="2268"/>
            </a:pPr>
            <a:endParaRPr dirty="0"/>
          </a:p>
          <a:p>
            <a:pPr marL="196892" indent="-196892" defTabSz="258772">
              <a:spcBef>
                <a:spcPts val="1828"/>
              </a:spcBef>
              <a:defRPr sz="2268"/>
            </a:pPr>
            <a:endParaRPr dirty="0"/>
          </a:p>
          <a:p>
            <a:pPr marL="196892" indent="-196892" defTabSz="258772">
              <a:spcBef>
                <a:spcPts val="1828"/>
              </a:spcBef>
              <a:defRPr sz="2268"/>
            </a:pPr>
            <a:endParaRPr dirty="0"/>
          </a:p>
          <a:p>
            <a:pPr marL="196892" indent="-196892" defTabSz="258772">
              <a:spcBef>
                <a:spcPts val="1828"/>
              </a:spcBef>
              <a:defRPr sz="2268"/>
            </a:pPr>
            <a:endParaRPr dirty="0"/>
          </a:p>
          <a:p>
            <a:pPr marL="196892" indent="-196892" defTabSz="258772">
              <a:spcBef>
                <a:spcPts val="1828"/>
              </a:spcBef>
              <a:defRPr sz="2268"/>
            </a:pPr>
            <a:endParaRPr dirty="0"/>
          </a:p>
          <a:p>
            <a:pPr marL="196892" indent="-196892" defTabSz="258772">
              <a:spcBef>
                <a:spcPts val="1828"/>
              </a:spcBef>
              <a:defRPr sz="2268"/>
            </a:pPr>
            <a:endParaRPr dirty="0"/>
          </a:p>
        </p:txBody>
      </p:sp>
      <p:pic>
        <p:nvPicPr>
          <p:cNvPr id="139" name="track.pdf"/>
          <p:cNvPicPr>
            <a:picLocks noChangeAspect="1"/>
          </p:cNvPicPr>
          <p:nvPr/>
        </p:nvPicPr>
        <p:blipFill>
          <a:blip r:embed="rId2">
            <a:extLst/>
          </a:blip>
          <a:stretch>
            <a:fillRect/>
          </a:stretch>
        </p:blipFill>
        <p:spPr>
          <a:xfrm>
            <a:off x="3294052" y="3229642"/>
            <a:ext cx="2555896" cy="3616915"/>
          </a:xfrm>
          <a:prstGeom prst="rect">
            <a:avLst/>
          </a:prstGeom>
          <a:ln w="12700">
            <a:miter lim="400000"/>
          </a:ln>
        </p:spPr>
      </p:pic>
      <p:sp>
        <p:nvSpPr>
          <p:cNvPr id="2" name="灯片编号占位符 1"/>
          <p:cNvSpPr>
            <a:spLocks noGrp="1"/>
          </p:cNvSpPr>
          <p:nvPr>
            <p:ph type="sldNum" sz="quarter" idx="2"/>
          </p:nvPr>
        </p:nvSpPr>
        <p:spPr/>
        <p:txBody>
          <a:bodyPr/>
          <a:lstStyle/>
          <a:p>
            <a:fld id="{86CB4B4D-7CA3-9044-876B-883B54F8677D}" type="slidenum">
              <a:rPr lang="en-US" altLang="zh-CN" smtClean="0"/>
              <a:t>5</a:t>
            </a:fld>
            <a:endParaRPr lang="en-US" altLang="zh-CN"/>
          </a:p>
        </p:txBody>
      </p:sp>
      <p:sp>
        <p:nvSpPr>
          <p:cNvPr id="7" name="Shape 125"/>
          <p:cNvSpPr txBox="1">
            <a:spLocks/>
          </p:cNvSpPr>
          <p:nvPr/>
        </p:nvSpPr>
        <p:spPr>
          <a:xfrm>
            <a:off x="0" y="0"/>
            <a:ext cx="9144000" cy="1099555"/>
          </a:xfrm>
          <a:prstGeom prst="rect">
            <a:avLst/>
          </a:prstGeom>
        </p:spPr>
        <p:txBody>
          <a:bodyPr vert="horz" lIns="91440" tIns="45720" rIns="91440" bIns="45720" rtlCol="0" anchor="ctr">
            <a:noAutofit/>
          </a:bodyPr>
          <a:lstStyle>
            <a:lvl1pPr algn="l" defTabSz="315468" rtl="0" eaLnBrk="1" latinLnBrk="0" hangingPunct="1">
              <a:lnSpc>
                <a:spcPct val="90000"/>
              </a:lnSpc>
              <a:spcBef>
                <a:spcPct val="0"/>
              </a:spcBef>
              <a:buNone/>
              <a:defRPr sz="4320" kern="1200">
                <a:solidFill>
                  <a:schemeClr val="tx1"/>
                </a:solidFill>
                <a:latin typeface="+mj-lt"/>
                <a:ea typeface="+mj-ea"/>
                <a:cs typeface="+mj-cs"/>
              </a:defRPr>
            </a:lvl1pPr>
          </a:lstStyle>
          <a:p>
            <a:pPr algn="ctr"/>
            <a:r>
              <a:rPr lang="en-US" sz="4000" b="1" dirty="0" err="1" smtClean="0">
                <a:latin typeface="+mn-lt"/>
              </a:rPr>
              <a:t>Tracklet</a:t>
            </a:r>
            <a:r>
              <a:rPr lang="en-US" sz="4000" b="1" dirty="0" smtClean="0">
                <a:latin typeface="+mn-lt"/>
              </a:rPr>
              <a:t> Reconstruction in the SPD</a:t>
            </a:r>
            <a:endParaRPr lang="en-US" sz="4000" b="1" dirty="0">
              <a:latin typeface="+mn-lt"/>
            </a:endParaRPr>
          </a:p>
        </p:txBody>
      </p:sp>
    </p:spTree>
    <p:extLst>
      <p:ext uri="{BB962C8B-B14F-4D97-AF65-F5344CB8AC3E}">
        <p14:creationId xmlns:p14="http://schemas.microsoft.com/office/powerpoint/2010/main" val="843320639"/>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title"/>
          </p:nvPr>
        </p:nvSpPr>
        <p:spPr>
          <a:xfrm>
            <a:off x="0" y="229276"/>
            <a:ext cx="9144000" cy="662402"/>
          </a:xfrm>
          <a:prstGeom prst="rect">
            <a:avLst/>
          </a:prstGeom>
        </p:spPr>
        <p:txBody>
          <a:bodyPr>
            <a:noAutofit/>
          </a:bodyPr>
          <a:lstStyle>
            <a:lvl1pPr defTabSz="397256">
              <a:defRPr sz="5440"/>
            </a:lvl1pPr>
          </a:lstStyle>
          <a:p>
            <a:pPr algn="ctr"/>
            <a:r>
              <a:rPr lang="en-US" sz="4400" b="1" dirty="0" smtClean="0">
                <a:latin typeface="+mn-lt"/>
              </a:rPr>
              <a:t>From </a:t>
            </a:r>
            <a:r>
              <a:rPr lang="en-US" sz="4400" b="1" dirty="0" err="1" smtClean="0">
                <a:latin typeface="+mn-lt"/>
              </a:rPr>
              <a:t>Trackelts</a:t>
            </a:r>
            <a:r>
              <a:rPr lang="en-US" sz="4400" b="1" dirty="0" smtClean="0">
                <a:latin typeface="+mn-lt"/>
              </a:rPr>
              <a:t> to Charged Particles</a:t>
            </a:r>
            <a:endParaRPr sz="4400" b="1" dirty="0">
              <a:latin typeface="+mn-lt"/>
            </a:endParaRPr>
          </a:p>
        </p:txBody>
      </p:sp>
      <p:sp>
        <p:nvSpPr>
          <p:cNvPr id="142" name="Shape 142"/>
          <p:cNvSpPr>
            <a:spLocks noGrp="1"/>
          </p:cNvSpPr>
          <p:nvPr>
            <p:ph type="body" idx="1"/>
          </p:nvPr>
        </p:nvSpPr>
        <p:spPr>
          <a:xfrm>
            <a:off x="323972" y="891678"/>
            <a:ext cx="8510016" cy="5691665"/>
          </a:xfrm>
          <a:prstGeom prst="rect">
            <a:avLst/>
          </a:prstGeom>
        </p:spPr>
        <p:txBody>
          <a:bodyPr>
            <a:normAutofit/>
          </a:bodyPr>
          <a:lstStyle/>
          <a:p>
            <a:pPr marL="200017" indent="-200017" defTabSz="262880">
              <a:spcBef>
                <a:spcPts val="1828"/>
              </a:spcBef>
              <a:defRPr sz="2304"/>
            </a:pPr>
            <a:endParaRPr dirty="0"/>
          </a:p>
          <a:p>
            <a:pPr marL="200017" indent="-200017" defTabSz="262880">
              <a:spcBef>
                <a:spcPts val="1828"/>
              </a:spcBef>
              <a:defRPr sz="2304"/>
            </a:pPr>
            <a:r>
              <a:rPr sz="2400" dirty="0"/>
              <a:t>The charged-particle </a:t>
            </a:r>
            <a:r>
              <a:rPr sz="2400" dirty="0" err="1"/>
              <a:t>pseudorapidity</a:t>
            </a:r>
            <a:r>
              <a:rPr sz="2400" dirty="0"/>
              <a:t> density distribution is computed as </a:t>
            </a:r>
            <a:br>
              <a:rPr sz="2400" dirty="0"/>
            </a:br>
            <a:endParaRPr sz="2400" dirty="0"/>
          </a:p>
          <a:p>
            <a:pPr marL="0" indent="0" defTabSz="262880">
              <a:spcBef>
                <a:spcPts val="1828"/>
              </a:spcBef>
              <a:buNone/>
              <a:defRPr sz="2304"/>
            </a:pPr>
            <a:endParaRPr lang="en-US" sz="2400" dirty="0" smtClean="0"/>
          </a:p>
          <a:p>
            <a:pPr defTabSz="262880">
              <a:spcBef>
                <a:spcPts val="1828"/>
              </a:spcBef>
              <a:defRPr sz="2304"/>
            </a:pPr>
            <a:r>
              <a:rPr sz="2400" b="1" i="1" dirty="0" err="1" smtClean="0"/>
              <a:t>N</a:t>
            </a:r>
            <a:r>
              <a:rPr sz="2400" b="1" i="1" baseline="-5999" dirty="0" err="1" smtClean="0"/>
              <a:t>tracklets</a:t>
            </a:r>
            <a:r>
              <a:rPr sz="2400" b="1" baseline="-5999" dirty="0" smtClean="0"/>
              <a:t> </a:t>
            </a:r>
            <a:r>
              <a:rPr sz="2400" dirty="0" smtClean="0"/>
              <a:t>  Number </a:t>
            </a:r>
            <a:r>
              <a:rPr sz="2400" dirty="0"/>
              <a:t>of SPD </a:t>
            </a:r>
            <a:r>
              <a:rPr sz="2400" dirty="0" err="1"/>
              <a:t>tracklets</a:t>
            </a:r>
            <a:endParaRPr sz="2400" dirty="0"/>
          </a:p>
          <a:p>
            <a:pPr marL="200017" indent="-200017" defTabSz="262880">
              <a:spcBef>
                <a:spcPts val="1828"/>
              </a:spcBef>
              <a:defRPr sz="2304"/>
            </a:pPr>
            <a:r>
              <a:rPr sz="2400" b="1" dirty="0"/>
              <a:t>𝛼 </a:t>
            </a:r>
            <a:r>
              <a:rPr lang="en-US" sz="2400" dirty="0"/>
              <a:t> </a:t>
            </a:r>
            <a:r>
              <a:rPr sz="2400" dirty="0" smtClean="0"/>
              <a:t> </a:t>
            </a:r>
            <a:r>
              <a:rPr sz="2400" dirty="0"/>
              <a:t>Acceptance </a:t>
            </a:r>
            <a:r>
              <a:rPr sz="2400" dirty="0" smtClean="0"/>
              <a:t>times</a:t>
            </a:r>
            <a:r>
              <a:rPr lang="en-US" sz="2400" dirty="0" smtClean="0"/>
              <a:t> </a:t>
            </a:r>
            <a:r>
              <a:rPr sz="2400" dirty="0" smtClean="0"/>
              <a:t>the </a:t>
            </a:r>
            <a:r>
              <a:rPr lang="en-US" sz="2400" dirty="0"/>
              <a:t>e</a:t>
            </a:r>
            <a:r>
              <a:rPr sz="2400" dirty="0" smtClean="0"/>
              <a:t>fficiency </a:t>
            </a:r>
            <a:r>
              <a:rPr sz="2400" dirty="0"/>
              <a:t>for a primary charged-particle to produce a </a:t>
            </a:r>
            <a:r>
              <a:rPr sz="2400" dirty="0" err="1" smtClean="0"/>
              <a:t>tracklets</a:t>
            </a:r>
            <a:endParaRPr sz="2400" dirty="0"/>
          </a:p>
          <a:p>
            <a:pPr marL="200017" indent="-200017" defTabSz="262880">
              <a:spcBef>
                <a:spcPts val="1828"/>
              </a:spcBef>
              <a:defRPr sz="2304"/>
            </a:pPr>
            <a:r>
              <a:rPr sz="2400" b="1" dirty="0"/>
              <a:t>𝛽</a:t>
            </a:r>
            <a:r>
              <a:rPr sz="2400" dirty="0"/>
              <a:t> </a:t>
            </a:r>
            <a:r>
              <a:rPr sz="2400" dirty="0" smtClean="0"/>
              <a:t> </a:t>
            </a:r>
            <a:r>
              <a:rPr sz="2400" dirty="0"/>
              <a:t>Contamination of Reconstructed </a:t>
            </a:r>
            <a:r>
              <a:rPr sz="2400" dirty="0" err="1"/>
              <a:t>tracklets</a:t>
            </a:r>
            <a:r>
              <a:rPr sz="2400" dirty="0"/>
              <a:t> from combinatorial background  </a:t>
            </a:r>
          </a:p>
          <a:p>
            <a:pPr marL="200017" indent="-200017" defTabSz="262880">
              <a:spcBef>
                <a:spcPts val="1828"/>
              </a:spcBef>
              <a:defRPr sz="2304"/>
            </a:pPr>
            <a:endParaRPr sz="540" dirty="0"/>
          </a:p>
        </p:txBody>
      </p:sp>
      <p:sp>
        <p:nvSpPr>
          <p:cNvPr id="2" name="灯片编号占位符 1"/>
          <p:cNvSpPr>
            <a:spLocks noGrp="1"/>
          </p:cNvSpPr>
          <p:nvPr>
            <p:ph type="sldNum" sz="quarter" idx="2"/>
          </p:nvPr>
        </p:nvSpPr>
        <p:spPr/>
        <p:txBody>
          <a:bodyPr/>
          <a:lstStyle/>
          <a:p>
            <a:fld id="{86CB4B4D-7CA3-9044-876B-883B54F8677D}" type="slidenum">
              <a:rPr lang="en-US" altLang="zh-CN" smtClean="0"/>
              <a:t>6</a:t>
            </a:fld>
            <a:endParaRPr lang="en-US" altLang="zh-CN"/>
          </a:p>
        </p:txBody>
      </p:sp>
      <p:graphicFrame>
        <p:nvGraphicFramePr>
          <p:cNvPr id="3" name="对象 2"/>
          <p:cNvGraphicFramePr>
            <a:graphicFrameLocks noChangeAspect="1"/>
          </p:cNvGraphicFramePr>
          <p:nvPr>
            <p:extLst>
              <p:ext uri="{D42A27DB-BD31-4B8C-83A1-F6EECF244321}">
                <p14:modId xmlns:p14="http://schemas.microsoft.com/office/powerpoint/2010/main" val="2639673907"/>
              </p:ext>
            </p:extLst>
          </p:nvPr>
        </p:nvGraphicFramePr>
        <p:xfrm>
          <a:off x="1830685" y="2386585"/>
          <a:ext cx="5101483" cy="570352"/>
        </p:xfrm>
        <a:graphic>
          <a:graphicData uri="http://schemas.openxmlformats.org/presentationml/2006/ole">
            <mc:AlternateContent xmlns:mc="http://schemas.openxmlformats.org/markup-compatibility/2006">
              <mc:Choice xmlns:v="urn:schemas-microsoft-com:vml" Requires="v">
                <p:oleObj spid="_x0000_s2060" name="Equation" r:id="rId3" imgW="2044440" imgH="228600" progId="Equation.DSMT4">
                  <p:embed/>
                </p:oleObj>
              </mc:Choice>
              <mc:Fallback>
                <p:oleObj name="Equation" r:id="rId3" imgW="2044440" imgH="228600" progId="Equation.DSMT4">
                  <p:embed/>
                  <p:pic>
                    <p:nvPicPr>
                      <p:cNvPr id="0" name=""/>
                      <p:cNvPicPr/>
                      <p:nvPr/>
                    </p:nvPicPr>
                    <p:blipFill>
                      <a:blip r:embed="rId4"/>
                      <a:stretch>
                        <a:fillRect/>
                      </a:stretch>
                    </p:blipFill>
                    <p:spPr>
                      <a:xfrm>
                        <a:off x="1830685" y="2386585"/>
                        <a:ext cx="5101483" cy="570352"/>
                      </a:xfrm>
                      <a:prstGeom prst="rect">
                        <a:avLst/>
                      </a:prstGeom>
                    </p:spPr>
                  </p:pic>
                </p:oleObj>
              </mc:Fallback>
            </mc:AlternateContent>
          </a:graphicData>
        </a:graphic>
      </p:graphicFrame>
    </p:spTree>
    <p:extLst>
      <p:ext uri="{BB962C8B-B14F-4D97-AF65-F5344CB8AC3E}">
        <p14:creationId xmlns:p14="http://schemas.microsoft.com/office/powerpoint/2010/main" val="428231063"/>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28"/>
            <a:ext cx="9144000" cy="1325563"/>
          </a:xfrm>
        </p:spPr>
        <p:txBody>
          <a:bodyPr/>
          <a:lstStyle/>
          <a:p>
            <a:pPr algn="ctr"/>
            <a:r>
              <a:rPr lang="en-US" altLang="zh-CN" b="1" dirty="0">
                <a:latin typeface="+mn-lt"/>
              </a:rPr>
              <a:t>Event </a:t>
            </a:r>
            <a:r>
              <a:rPr lang="en-US" altLang="zh-CN" b="1" dirty="0" smtClean="0">
                <a:latin typeface="+mn-lt"/>
              </a:rPr>
              <a:t>Selection</a:t>
            </a:r>
            <a:endParaRPr kumimoji="1" lang="zh-CN" altLang="en-US" b="1" dirty="0">
              <a:latin typeface="+mn-lt"/>
            </a:endParaRPr>
          </a:p>
        </p:txBody>
      </p:sp>
      <p:sp>
        <p:nvSpPr>
          <p:cNvPr id="3" name="Text Placeholder 2"/>
          <p:cNvSpPr>
            <a:spLocks noGrp="1"/>
          </p:cNvSpPr>
          <p:nvPr>
            <p:ph type="body" idx="1"/>
          </p:nvPr>
        </p:nvSpPr>
        <p:spPr>
          <a:xfrm>
            <a:off x="0" y="1560218"/>
            <a:ext cx="9144000" cy="4351338"/>
          </a:xfrm>
        </p:spPr>
        <p:txBody>
          <a:bodyPr>
            <a:normAutofit fontScale="92500" lnSpcReduction="20000"/>
          </a:bodyPr>
          <a:lstStyle/>
          <a:p>
            <a:r>
              <a:rPr lang="en-US" altLang="zh-CN" dirty="0"/>
              <a:t>Two normalization classes are used, INEL and INEL &gt; 0</a:t>
            </a:r>
          </a:p>
          <a:p>
            <a:r>
              <a:rPr lang="en-US" altLang="zh-CN" dirty="0"/>
              <a:t>Inelastic event selection (INEL):</a:t>
            </a:r>
          </a:p>
          <a:p>
            <a:pPr lvl="1"/>
            <a:r>
              <a:rPr lang="en-US" altLang="zh-CN" smtClean="0"/>
              <a:t>Events </a:t>
            </a:r>
            <a:r>
              <a:rPr lang="en-US" altLang="zh-CN" dirty="0"/>
              <a:t>are selected with Minimum Bias trigger with logical OR </a:t>
            </a:r>
            <a:r>
              <a:rPr lang="en-US" altLang="zh-CN" dirty="0" smtClean="0"/>
              <a:t>of detector </a:t>
            </a:r>
            <a:r>
              <a:rPr lang="en-US" altLang="zh-CN" dirty="0"/>
              <a:t>hits defined as (V0A || V0C || ADA || ADC).</a:t>
            </a:r>
          </a:p>
          <a:p>
            <a:r>
              <a:rPr lang="en-US" altLang="zh-CN" dirty="0"/>
              <a:t>Inelastic event with at least one charged particle (INEL &gt; 0):</a:t>
            </a:r>
          </a:p>
          <a:p>
            <a:pPr lvl="1"/>
            <a:r>
              <a:rPr lang="en-US" altLang="zh-CN" dirty="0" smtClean="0"/>
              <a:t>Events </a:t>
            </a:r>
            <a:r>
              <a:rPr lang="en-US" altLang="zh-CN" dirty="0"/>
              <a:t>selected with at least one reconstructed SPD </a:t>
            </a:r>
            <a:r>
              <a:rPr lang="en-US" altLang="zh-CN" dirty="0" err="1" smtClean="0"/>
              <a:t>tracklet</a:t>
            </a:r>
            <a:r>
              <a:rPr lang="en-US" altLang="zh-CN" dirty="0"/>
              <a:t> </a:t>
            </a:r>
            <a:r>
              <a:rPr lang="en-US" altLang="zh-CN" dirty="0" smtClean="0"/>
              <a:t>(</a:t>
            </a:r>
            <a:r>
              <a:rPr lang="en-US" altLang="zh-CN" dirty="0"/>
              <a:t>charged particle) in an event within the region </a:t>
            </a:r>
            <a:r>
              <a:rPr lang="en-US" altLang="zh-CN" b="1" dirty="0" smtClean="0"/>
              <a:t>|</a:t>
            </a:r>
            <a:r>
              <a:rPr lang="en-US" altLang="zh-CN" b="1" dirty="0" smtClean="0">
                <a:latin typeface="Symbol" charset="2"/>
                <a:cs typeface="Symbol" charset="2"/>
              </a:rPr>
              <a:t>h</a:t>
            </a:r>
            <a:r>
              <a:rPr lang="en-US" altLang="zh-CN" b="1" dirty="0" smtClean="0"/>
              <a:t>| </a:t>
            </a:r>
            <a:r>
              <a:rPr lang="en-US" altLang="zh-CN" dirty="0"/>
              <a:t>&lt;  1. 0.</a:t>
            </a:r>
          </a:p>
          <a:p>
            <a:r>
              <a:rPr lang="en-US" altLang="zh-CN" dirty="0" smtClean="0"/>
              <a:t>The </a:t>
            </a:r>
            <a:r>
              <a:rPr lang="en-US" altLang="zh-CN" dirty="0" err="1" smtClean="0"/>
              <a:t>Pseudorapidity</a:t>
            </a:r>
            <a:r>
              <a:rPr lang="en-US" altLang="zh-CN" dirty="0" smtClean="0"/>
              <a:t> </a:t>
            </a:r>
            <a:r>
              <a:rPr lang="en-US" altLang="zh-CN" dirty="0"/>
              <a:t>distribution of charged particles is measured </a:t>
            </a:r>
            <a:r>
              <a:rPr lang="en-US" altLang="zh-CN" dirty="0" smtClean="0"/>
              <a:t>for both </a:t>
            </a:r>
            <a:r>
              <a:rPr lang="en-US" altLang="zh-CN" dirty="0"/>
              <a:t>INEL and INEL &gt; 0 normalization classes</a:t>
            </a:r>
            <a:r>
              <a:rPr lang="en-US" altLang="zh-CN" dirty="0" smtClean="0"/>
              <a:t>.</a:t>
            </a:r>
            <a:endParaRPr lang="en-US" altLang="zh-CN" dirty="0"/>
          </a:p>
        </p:txBody>
      </p:sp>
      <p:sp>
        <p:nvSpPr>
          <p:cNvPr id="4" name="Slide Number Placeholder 3"/>
          <p:cNvSpPr>
            <a:spLocks noGrp="1"/>
          </p:cNvSpPr>
          <p:nvPr>
            <p:ph type="sldNum" sz="quarter" idx="2"/>
          </p:nvPr>
        </p:nvSpPr>
        <p:spPr/>
        <p:txBody>
          <a:bodyPr/>
          <a:lstStyle/>
          <a:p>
            <a:fld id="{86CB4B4D-7CA3-9044-876B-883B54F8677D}" type="slidenum">
              <a:rPr lang="en-US" altLang="zh-CN" smtClean="0"/>
              <a:t>7</a:t>
            </a:fld>
            <a:endParaRPr lang="zh-CN" altLang="en-US"/>
          </a:p>
        </p:txBody>
      </p:sp>
    </p:spTree>
    <p:extLst>
      <p:ext uri="{BB962C8B-B14F-4D97-AF65-F5344CB8AC3E}">
        <p14:creationId xmlns:p14="http://schemas.microsoft.com/office/powerpoint/2010/main" val="54111607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86668" y="213555"/>
            <a:ext cx="11216640" cy="646331"/>
          </a:xfrm>
          <a:prstGeom prst="rect">
            <a:avLst/>
          </a:prstGeom>
          <a:noFill/>
        </p:spPr>
        <p:txBody>
          <a:bodyPr wrap="square" rtlCol="0">
            <a:spAutoFit/>
          </a:bodyPr>
          <a:lstStyle/>
          <a:p>
            <a:pPr lvl="0" algn="ctr" fontAlgn="base">
              <a:spcBef>
                <a:spcPct val="0"/>
              </a:spcBef>
              <a:spcAft>
                <a:spcPct val="0"/>
              </a:spcAft>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altLang="zh-CN" sz="3600" b="1" kern="0" dirty="0" smtClean="0">
                <a:cs typeface="Calibri"/>
                <a:sym typeface="Tahoma" pitchFamily="-106" charset="0"/>
              </a:rPr>
              <a:t>Single </a:t>
            </a:r>
            <a:r>
              <a:rPr lang="en-US" altLang="zh-CN" sz="3600" b="1" kern="0" dirty="0">
                <a:cs typeface="Calibri"/>
                <a:sym typeface="Tahoma" pitchFamily="-106" charset="0"/>
              </a:rPr>
              <a:t>charged particle spectra: </a:t>
            </a:r>
            <a:r>
              <a:rPr lang="en-US" altLang="zh-CN" sz="3600" b="1" kern="0" dirty="0" err="1">
                <a:cs typeface="Calibri"/>
                <a:sym typeface="Tahoma" pitchFamily="-106" charset="0"/>
              </a:rPr>
              <a:t>dN</a:t>
            </a:r>
            <a:r>
              <a:rPr lang="en-US" altLang="zh-CN" sz="3600" b="1" kern="0" baseline="-25000" dirty="0" err="1">
                <a:cs typeface="Calibri"/>
                <a:sym typeface="Tahoma" pitchFamily="-106" charset="0"/>
              </a:rPr>
              <a:t>ch</a:t>
            </a:r>
            <a:r>
              <a:rPr lang="en-US" altLang="zh-CN" sz="3600" b="1" kern="0" dirty="0">
                <a:cs typeface="Calibri"/>
                <a:sym typeface="Tahoma" pitchFamily="-106" charset="0"/>
              </a:rPr>
              <a:t>/d</a:t>
            </a:r>
            <a:r>
              <a:rPr lang="en-US" altLang="zh-CN" sz="3600" b="1" kern="0" dirty="0">
                <a:latin typeface="Symbol" charset="2"/>
                <a:cs typeface="Symbol" charset="2"/>
                <a:sym typeface="Tahoma" pitchFamily="-106" charset="0"/>
              </a:rPr>
              <a:t>h</a:t>
            </a:r>
          </a:p>
        </p:txBody>
      </p:sp>
      <p:pic>
        <p:nvPicPr>
          <p:cNvPr id="7" name="图片 6"/>
          <p:cNvPicPr>
            <a:picLocks noChangeAspect="1"/>
          </p:cNvPicPr>
          <p:nvPr/>
        </p:nvPicPr>
        <p:blipFill>
          <a:blip r:embed="rId2"/>
          <a:stretch>
            <a:fillRect/>
          </a:stretch>
        </p:blipFill>
        <p:spPr>
          <a:xfrm>
            <a:off x="34448" y="951131"/>
            <a:ext cx="5737122" cy="5529072"/>
          </a:xfrm>
          <a:prstGeom prst="rect">
            <a:avLst/>
          </a:prstGeom>
        </p:spPr>
      </p:pic>
      <p:sp>
        <p:nvSpPr>
          <p:cNvPr id="10" name="灯片编号占位符 9"/>
          <p:cNvSpPr>
            <a:spLocks noGrp="1"/>
          </p:cNvSpPr>
          <p:nvPr>
            <p:ph type="sldNum" sz="quarter" idx="2"/>
          </p:nvPr>
        </p:nvSpPr>
        <p:spPr/>
        <p:txBody>
          <a:bodyPr/>
          <a:lstStyle/>
          <a:p>
            <a:fld id="{86CB4B4D-7CA3-9044-876B-883B54F8677D}" type="slidenum">
              <a:rPr lang="en-US" altLang="zh-CN" smtClean="0"/>
              <a:t>8</a:t>
            </a:fld>
            <a:endParaRPr lang="en-US" altLang="zh-CN"/>
          </a:p>
        </p:txBody>
      </p:sp>
      <p:sp>
        <p:nvSpPr>
          <p:cNvPr id="2" name="Rectangle 1"/>
          <p:cNvSpPr/>
          <p:nvPr/>
        </p:nvSpPr>
        <p:spPr>
          <a:xfrm>
            <a:off x="5516256" y="1462297"/>
            <a:ext cx="3412118" cy="923330"/>
          </a:xfrm>
          <a:prstGeom prst="rect">
            <a:avLst/>
          </a:prstGeom>
        </p:spPr>
        <p:txBody>
          <a:bodyPr wrap="square">
            <a:spAutoFit/>
          </a:bodyPr>
          <a:lstStyle/>
          <a:p>
            <a:pPr algn="ctr"/>
            <a:r>
              <a:rPr lang="en-US" altLang="zh-CN" b="1" dirty="0" err="1">
                <a:solidFill>
                  <a:srgbClr val="0000FF"/>
                </a:solidFill>
                <a:latin typeface="Times New Roman"/>
                <a:cs typeface="Times New Roman"/>
              </a:rPr>
              <a:t>Phys.Lett</a:t>
            </a:r>
            <a:r>
              <a:rPr lang="en-US" altLang="zh-CN" b="1" dirty="0">
                <a:solidFill>
                  <a:srgbClr val="0000FF"/>
                </a:solidFill>
                <a:latin typeface="Times New Roman"/>
                <a:cs typeface="Times New Roman"/>
              </a:rPr>
              <a:t>.</a:t>
            </a:r>
            <a:r>
              <a:rPr lang="en-US" altLang="zh-CN" b="1" spc="98" dirty="0">
                <a:solidFill>
                  <a:srgbClr val="0000FF"/>
                </a:solidFill>
                <a:latin typeface="Times New Roman"/>
                <a:cs typeface="Times New Roman"/>
              </a:rPr>
              <a:t> </a:t>
            </a:r>
            <a:r>
              <a:rPr lang="en-US" altLang="zh-CN" b="1" dirty="0">
                <a:solidFill>
                  <a:srgbClr val="0000FF"/>
                </a:solidFill>
                <a:latin typeface="Times New Roman"/>
                <a:cs typeface="Times New Roman"/>
              </a:rPr>
              <a:t>B 753,</a:t>
            </a:r>
            <a:r>
              <a:rPr lang="en-US" altLang="zh-CN" b="1" spc="4" dirty="0">
                <a:solidFill>
                  <a:srgbClr val="0000FF"/>
                </a:solidFill>
                <a:latin typeface="Times New Roman"/>
                <a:cs typeface="Times New Roman"/>
              </a:rPr>
              <a:t> </a:t>
            </a:r>
            <a:r>
              <a:rPr lang="en-US" altLang="zh-CN" b="1" dirty="0">
                <a:solidFill>
                  <a:srgbClr val="0000FF"/>
                </a:solidFill>
                <a:latin typeface="Times New Roman"/>
                <a:cs typeface="Times New Roman"/>
              </a:rPr>
              <a:t>319</a:t>
            </a:r>
            <a:r>
              <a:rPr lang="en-US" altLang="zh-CN" b="1" spc="4" dirty="0">
                <a:solidFill>
                  <a:srgbClr val="0000FF"/>
                </a:solidFill>
                <a:latin typeface="Times New Roman"/>
                <a:cs typeface="Times New Roman"/>
              </a:rPr>
              <a:t> </a:t>
            </a:r>
            <a:r>
              <a:rPr lang="en-US" altLang="zh-CN" b="1" dirty="0">
                <a:solidFill>
                  <a:srgbClr val="0000FF"/>
                </a:solidFill>
                <a:latin typeface="Times New Roman"/>
                <a:cs typeface="Times New Roman"/>
              </a:rPr>
              <a:t>(</a:t>
            </a:r>
            <a:r>
              <a:rPr lang="en-US" altLang="zh-CN" b="1" dirty="0" smtClean="0">
                <a:solidFill>
                  <a:srgbClr val="0000FF"/>
                </a:solidFill>
                <a:latin typeface="Times New Roman"/>
                <a:cs typeface="Times New Roman"/>
              </a:rPr>
              <a:t>2016) </a:t>
            </a:r>
            <a:endParaRPr lang="en-US" altLang="zh-CN" dirty="0" smtClean="0">
              <a:solidFill>
                <a:srgbClr val="0000FF"/>
              </a:solidFill>
              <a:latin typeface="Times New Roman"/>
              <a:cs typeface="Times New Roman"/>
            </a:endParaRPr>
          </a:p>
          <a:p>
            <a:pPr algn="ctr"/>
            <a:r>
              <a:rPr lang="en-US" altLang="zh-CN" b="1" dirty="0" smtClean="0">
                <a:solidFill>
                  <a:srgbClr val="0000FF"/>
                </a:solidFill>
                <a:latin typeface="Times New Roman"/>
                <a:cs typeface="Times New Roman"/>
              </a:rPr>
              <a:t>i.e. the first ALICE publication in RUN II</a:t>
            </a:r>
          </a:p>
        </p:txBody>
      </p:sp>
      <p:sp>
        <p:nvSpPr>
          <p:cNvPr id="3" name="TextBox 2"/>
          <p:cNvSpPr txBox="1"/>
          <p:nvPr/>
        </p:nvSpPr>
        <p:spPr>
          <a:xfrm>
            <a:off x="5686862" y="2445564"/>
            <a:ext cx="3457137" cy="3416320"/>
          </a:xfrm>
          <a:prstGeom prst="rect">
            <a:avLst/>
          </a:prstGeom>
          <a:noFill/>
        </p:spPr>
        <p:txBody>
          <a:bodyPr wrap="square" rtlCol="0">
            <a:spAutoFit/>
          </a:bodyPr>
          <a:lstStyle/>
          <a:p>
            <a:r>
              <a:rPr kumimoji="1" lang="en-US" altLang="zh-CN" b="1" dirty="0" smtClean="0">
                <a:solidFill>
                  <a:srgbClr val="FF0000"/>
                </a:solidFill>
              </a:rPr>
              <a:t>My task as summer student in the ALICE High Multiplicity Task Force (HMTF) is to contribute to the extension of this measurement in High Multiplicity Final States.</a:t>
            </a:r>
          </a:p>
          <a:p>
            <a:pPr marL="0" lvl="1"/>
            <a:r>
              <a:rPr lang="en-US" altLang="zh-CN" b="1" dirty="0" err="1">
                <a:solidFill>
                  <a:srgbClr val="FF0000"/>
                </a:solidFill>
              </a:rPr>
              <a:t>dN</a:t>
            </a:r>
            <a:r>
              <a:rPr lang="en-US" altLang="zh-CN" b="1" dirty="0">
                <a:solidFill>
                  <a:srgbClr val="FF0000"/>
                </a:solidFill>
              </a:rPr>
              <a:t>/</a:t>
            </a:r>
            <a:r>
              <a:rPr lang="en-US" altLang="zh-CN" b="1" dirty="0" err="1">
                <a:solidFill>
                  <a:srgbClr val="FF0000"/>
                </a:solidFill>
              </a:rPr>
              <a:t>dη</a:t>
            </a:r>
            <a:r>
              <a:rPr lang="en-US" altLang="zh-CN" b="1" baseline="-25000" dirty="0" err="1">
                <a:solidFill>
                  <a:srgbClr val="FF0000"/>
                </a:solidFill>
              </a:rPr>
              <a:t>|</a:t>
            </a:r>
            <a:r>
              <a:rPr lang="en-US" altLang="zh-CN" b="1" baseline="-25000" dirty="0" err="1">
                <a:solidFill>
                  <a:srgbClr val="FF0000"/>
                </a:solidFill>
                <a:latin typeface="Symbol" charset="2"/>
                <a:cs typeface="Symbol" charset="2"/>
              </a:rPr>
              <a:t>h</a:t>
            </a:r>
            <a:r>
              <a:rPr lang="en-US" altLang="zh-CN" b="1" baseline="-25000" dirty="0">
                <a:solidFill>
                  <a:srgbClr val="FF0000"/>
                </a:solidFill>
              </a:rPr>
              <a:t>|&lt;0.5</a:t>
            </a:r>
            <a:r>
              <a:rPr lang="en-US" altLang="zh-CN" b="1" dirty="0">
                <a:solidFill>
                  <a:srgbClr val="FF0000"/>
                </a:solidFill>
              </a:rPr>
              <a:t> </a:t>
            </a:r>
            <a:r>
              <a:rPr lang="en-US" altLang="zh-CN" b="1" dirty="0" smtClean="0">
                <a:solidFill>
                  <a:srgbClr val="FF0000"/>
                </a:solidFill>
              </a:rPr>
              <a:t>≈ </a:t>
            </a:r>
            <a:r>
              <a:rPr lang="en-US" altLang="zh-CN" b="1" dirty="0">
                <a:solidFill>
                  <a:srgbClr val="FF0000"/>
                </a:solidFill>
              </a:rPr>
              <a:t>10 </a:t>
            </a:r>
            <a:r>
              <a:rPr lang="en-US" altLang="zh-CN" b="1" dirty="0" err="1">
                <a:solidFill>
                  <a:srgbClr val="FF0000"/>
                </a:solidFill>
              </a:rPr>
              <a:t>x〈dN</a:t>
            </a:r>
            <a:r>
              <a:rPr lang="en-US" altLang="zh-CN" b="1" dirty="0">
                <a:solidFill>
                  <a:srgbClr val="FF0000"/>
                </a:solidFill>
              </a:rPr>
              <a:t>/</a:t>
            </a:r>
            <a:r>
              <a:rPr lang="en-US" altLang="zh-CN" b="1" dirty="0" err="1">
                <a:solidFill>
                  <a:srgbClr val="FF0000"/>
                </a:solidFill>
              </a:rPr>
              <a:t>dη</a:t>
            </a:r>
            <a:r>
              <a:rPr lang="en-US" altLang="zh-CN" b="1" baseline="-25000" dirty="0" err="1">
                <a:solidFill>
                  <a:srgbClr val="FF0000"/>
                </a:solidFill>
              </a:rPr>
              <a:t>|</a:t>
            </a:r>
            <a:r>
              <a:rPr lang="en-US" altLang="zh-CN" b="1" baseline="-25000" dirty="0" err="1" smtClean="0">
                <a:solidFill>
                  <a:srgbClr val="FF0000"/>
                </a:solidFill>
                <a:latin typeface="Symbol" charset="2"/>
                <a:cs typeface="Symbol" charset="2"/>
              </a:rPr>
              <a:t>h</a:t>
            </a:r>
            <a:r>
              <a:rPr lang="en-US" altLang="zh-CN" b="1" baseline="-25000" dirty="0" smtClean="0">
                <a:solidFill>
                  <a:srgbClr val="FF0000"/>
                </a:solidFill>
              </a:rPr>
              <a:t>&lt;</a:t>
            </a:r>
            <a:r>
              <a:rPr lang="en-US" altLang="zh-CN" b="1" baseline="-25000" dirty="0">
                <a:solidFill>
                  <a:srgbClr val="FF0000"/>
                </a:solidFill>
              </a:rPr>
              <a:t>0.5</a:t>
            </a:r>
            <a:r>
              <a:rPr lang="en-US" altLang="zh-CN" b="1" dirty="0" smtClean="0">
                <a:solidFill>
                  <a:srgbClr val="FF0000"/>
                </a:solidFill>
              </a:rPr>
              <a:t>〉</a:t>
            </a:r>
            <a:endParaRPr kumimoji="1" lang="en-US" altLang="zh-CN" b="1" dirty="0" smtClean="0">
              <a:solidFill>
                <a:srgbClr val="FF0000"/>
              </a:solidFill>
            </a:endParaRPr>
          </a:p>
          <a:p>
            <a:endParaRPr kumimoji="1" lang="en-US" altLang="zh-CN" b="1" dirty="0"/>
          </a:p>
          <a:p>
            <a:r>
              <a:rPr kumimoji="1" lang="en-US" altLang="zh-CN" b="1" dirty="0" smtClean="0">
                <a:solidFill>
                  <a:srgbClr val="008000"/>
                </a:solidFill>
              </a:rPr>
              <a:t>ALICE has a unique </a:t>
            </a:r>
            <a:r>
              <a:rPr lang="en-US" altLang="zh-CN" b="1" dirty="0">
                <a:solidFill>
                  <a:srgbClr val="008000"/>
                </a:solidFill>
              </a:rPr>
              <a:t>opportunity to collect a large sample of low pile-up High Multiplicity </a:t>
            </a:r>
            <a:r>
              <a:rPr lang="en-US" altLang="zh-CN" b="1" dirty="0" err="1">
                <a:solidFill>
                  <a:srgbClr val="008000"/>
                </a:solidFill>
              </a:rPr>
              <a:t>pp</a:t>
            </a:r>
            <a:r>
              <a:rPr lang="en-US" altLang="zh-CN" b="1" dirty="0">
                <a:solidFill>
                  <a:srgbClr val="008000"/>
                </a:solidFill>
              </a:rPr>
              <a:t> data in RUN </a:t>
            </a:r>
            <a:r>
              <a:rPr lang="en-US" altLang="zh-CN" b="1" dirty="0" smtClean="0">
                <a:solidFill>
                  <a:srgbClr val="008000"/>
                </a:solidFill>
              </a:rPr>
              <a:t>II.</a:t>
            </a:r>
            <a:endParaRPr lang="en-US" altLang="zh-CN" b="1" dirty="0">
              <a:solidFill>
                <a:srgbClr val="008000"/>
              </a:solidFill>
            </a:endParaRPr>
          </a:p>
          <a:p>
            <a:endParaRPr kumimoji="1" lang="zh-CN" altLang="en-US" b="1" dirty="0"/>
          </a:p>
        </p:txBody>
      </p:sp>
    </p:spTree>
    <p:extLst>
      <p:ext uri="{BB962C8B-B14F-4D97-AF65-F5344CB8AC3E}">
        <p14:creationId xmlns:p14="http://schemas.microsoft.com/office/powerpoint/2010/main" val="1870896950"/>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9144000" cy="1325563"/>
          </a:xfrm>
        </p:spPr>
        <p:txBody>
          <a:bodyPr>
            <a:normAutofit fontScale="90000"/>
          </a:bodyPr>
          <a:lstStyle/>
          <a:p>
            <a:pPr lvl="0" algn="ctr"/>
            <a:r>
              <a:rPr kumimoji="1" lang="en-US" altLang="zh-CN" b="1" dirty="0" smtClean="0">
                <a:latin typeface="+mn-lt"/>
              </a:rPr>
              <a:t>My contribution to the </a:t>
            </a:r>
            <a:r>
              <a:rPr lang="en-US" altLang="zh-CN" b="1" kern="0" dirty="0" err="1">
                <a:latin typeface="+mn-lt"/>
                <a:cs typeface="Calibri"/>
                <a:sym typeface="Tahoma" pitchFamily="-106" charset="0"/>
              </a:rPr>
              <a:t>dN</a:t>
            </a:r>
            <a:r>
              <a:rPr lang="en-US" altLang="zh-CN" b="1" kern="0" baseline="-25000" dirty="0" err="1">
                <a:latin typeface="+mn-lt"/>
                <a:cs typeface="Calibri"/>
                <a:sym typeface="Tahoma" pitchFamily="-106" charset="0"/>
              </a:rPr>
              <a:t>ch</a:t>
            </a:r>
            <a:r>
              <a:rPr lang="en-US" altLang="zh-CN" b="1" kern="0" dirty="0">
                <a:latin typeface="+mn-lt"/>
                <a:cs typeface="Calibri"/>
                <a:sym typeface="Tahoma" pitchFamily="-106" charset="0"/>
              </a:rPr>
              <a:t>/</a:t>
            </a:r>
            <a:r>
              <a:rPr lang="en-US" altLang="zh-CN" b="1" kern="0" dirty="0" smtClean="0">
                <a:latin typeface="+mn-lt"/>
                <a:cs typeface="Calibri"/>
                <a:sym typeface="Tahoma" pitchFamily="-106" charset="0"/>
              </a:rPr>
              <a:t>d</a:t>
            </a:r>
            <a:r>
              <a:rPr lang="en-US" altLang="zh-CN" b="1" kern="0" dirty="0" smtClean="0">
                <a:latin typeface="Symbol" charset="2"/>
                <a:cs typeface="Symbol" charset="2"/>
                <a:sym typeface="Tahoma" pitchFamily="-106" charset="0"/>
              </a:rPr>
              <a:t>h</a:t>
            </a:r>
            <a:r>
              <a:rPr lang="en-US" altLang="zh-CN" b="1" kern="0" dirty="0" smtClean="0">
                <a:latin typeface="+mn-lt"/>
                <a:cs typeface="Symbol" charset="2"/>
                <a:sym typeface="Tahoma" pitchFamily="-106" charset="0"/>
              </a:rPr>
              <a:t> measurement in High Multiplicity Events</a:t>
            </a:r>
            <a:r>
              <a:rPr kumimoji="1" lang="en-US" altLang="zh-CN" b="1" dirty="0" smtClean="0">
                <a:latin typeface="+mn-lt"/>
              </a:rPr>
              <a:t> </a:t>
            </a:r>
            <a:endParaRPr kumimoji="1" lang="zh-CN" altLang="en-US" b="1" dirty="0">
              <a:latin typeface="+mn-lt"/>
            </a:endParaRPr>
          </a:p>
        </p:txBody>
      </p:sp>
      <p:sp>
        <p:nvSpPr>
          <p:cNvPr id="3" name="Text Placeholder 2"/>
          <p:cNvSpPr>
            <a:spLocks noGrp="1"/>
          </p:cNvSpPr>
          <p:nvPr>
            <p:ph type="body" idx="1"/>
          </p:nvPr>
        </p:nvSpPr>
        <p:spPr>
          <a:xfrm>
            <a:off x="0" y="1825624"/>
            <a:ext cx="9144000" cy="5032375"/>
          </a:xfrm>
        </p:spPr>
        <p:txBody>
          <a:bodyPr>
            <a:normAutofit lnSpcReduction="10000"/>
          </a:bodyPr>
          <a:lstStyle/>
          <a:p>
            <a:r>
              <a:rPr kumimoji="1" lang="en-US" altLang="zh-CN" dirty="0" smtClean="0"/>
              <a:t>Quality Assurance (QA) of </a:t>
            </a:r>
            <a:r>
              <a:rPr lang="en-US" altLang="zh-CN" kern="0" dirty="0" err="1">
                <a:cs typeface="Symbol" charset="2"/>
                <a:sym typeface="Tahoma" pitchFamily="-106" charset="0"/>
              </a:rPr>
              <a:t>pp</a:t>
            </a:r>
            <a:r>
              <a:rPr lang="en-US" altLang="zh-CN" kern="0" dirty="0">
                <a:cs typeface="Symbol" charset="2"/>
                <a:sym typeface="Tahoma" pitchFamily="-106" charset="0"/>
              </a:rPr>
              <a:t> </a:t>
            </a:r>
            <a:r>
              <a:rPr lang="en-US" altLang="zh-CN" kern="0" dirty="0" smtClean="0">
                <a:cs typeface="Symbol" charset="2"/>
                <a:sym typeface="Tahoma" pitchFamily="-106" charset="0"/>
              </a:rPr>
              <a:t>data </a:t>
            </a:r>
            <a:r>
              <a:rPr lang="en-US" altLang="zh-CN" kern="0" dirty="0">
                <a:cs typeface="Symbol" charset="2"/>
                <a:sym typeface="Tahoma" pitchFamily="-106" charset="0"/>
              </a:rPr>
              <a:t>at √s=13 </a:t>
            </a:r>
            <a:r>
              <a:rPr lang="en-US" altLang="zh-CN" kern="0" dirty="0" err="1" smtClean="0">
                <a:cs typeface="Symbol" charset="2"/>
                <a:sym typeface="Tahoma" pitchFamily="-106" charset="0"/>
              </a:rPr>
              <a:t>TeV</a:t>
            </a:r>
            <a:endParaRPr kumimoji="1" lang="en-US" altLang="zh-CN" dirty="0" smtClean="0"/>
          </a:p>
          <a:p>
            <a:pPr lvl="1"/>
            <a:r>
              <a:rPr kumimoji="1" lang="en-US" altLang="zh-CN" dirty="0" smtClean="0"/>
              <a:t>The presented ALICE </a:t>
            </a:r>
            <a:r>
              <a:rPr lang="en-US" altLang="zh-CN" kern="0" dirty="0" err="1" smtClean="0">
                <a:cs typeface="Calibri"/>
                <a:sym typeface="Tahoma" pitchFamily="-106" charset="0"/>
              </a:rPr>
              <a:t>dN</a:t>
            </a:r>
            <a:r>
              <a:rPr lang="en-US" altLang="zh-CN" kern="0" baseline="-25000" dirty="0" err="1" smtClean="0">
                <a:cs typeface="Calibri"/>
                <a:sym typeface="Tahoma" pitchFamily="-106" charset="0"/>
              </a:rPr>
              <a:t>ch</a:t>
            </a:r>
            <a:r>
              <a:rPr lang="en-US" altLang="zh-CN" kern="0" dirty="0">
                <a:cs typeface="Calibri"/>
                <a:sym typeface="Tahoma" pitchFamily="-106" charset="0"/>
              </a:rPr>
              <a:t>/d</a:t>
            </a:r>
            <a:r>
              <a:rPr lang="en-US" altLang="zh-CN" kern="0" dirty="0">
                <a:latin typeface="Symbol" charset="2"/>
                <a:cs typeface="Symbol" charset="2"/>
                <a:sym typeface="Tahoma" pitchFamily="-106" charset="0"/>
              </a:rPr>
              <a:t>h</a:t>
            </a:r>
            <a:r>
              <a:rPr lang="en-US" altLang="zh-CN" kern="0" dirty="0">
                <a:cs typeface="Symbol" charset="2"/>
                <a:sym typeface="Tahoma" pitchFamily="-106" charset="0"/>
              </a:rPr>
              <a:t> </a:t>
            </a:r>
            <a:r>
              <a:rPr lang="en-US" altLang="zh-CN" kern="0" dirty="0" smtClean="0">
                <a:cs typeface="Symbol" charset="2"/>
                <a:sym typeface="Tahoma" pitchFamily="-106" charset="0"/>
              </a:rPr>
              <a:t>measurement has been performed using just one run of </a:t>
            </a:r>
            <a:r>
              <a:rPr lang="en-US" altLang="zh-CN" kern="0" dirty="0" err="1" smtClean="0">
                <a:cs typeface="Symbol" charset="2"/>
                <a:sym typeface="Tahoma" pitchFamily="-106" charset="0"/>
              </a:rPr>
              <a:t>pp</a:t>
            </a:r>
            <a:r>
              <a:rPr lang="en-US" altLang="zh-CN" kern="0" dirty="0" smtClean="0">
                <a:cs typeface="Symbol" charset="2"/>
                <a:sym typeface="Tahoma" pitchFamily="-106" charset="0"/>
              </a:rPr>
              <a:t> events at √s=13 </a:t>
            </a:r>
            <a:r>
              <a:rPr lang="en-US" altLang="zh-CN" kern="0" dirty="0" err="1" smtClean="0">
                <a:cs typeface="Symbol" charset="2"/>
                <a:sym typeface="Tahoma" pitchFamily="-106" charset="0"/>
              </a:rPr>
              <a:t>TeV</a:t>
            </a:r>
            <a:r>
              <a:rPr lang="en-US" altLang="zh-CN" kern="0" dirty="0" smtClean="0">
                <a:cs typeface="Symbol" charset="2"/>
                <a:sym typeface="Tahoma" pitchFamily="-106" charset="0"/>
              </a:rPr>
              <a:t> (statistics around 1.5M events).</a:t>
            </a:r>
          </a:p>
          <a:p>
            <a:pPr lvl="1"/>
            <a:r>
              <a:rPr kumimoji="1" lang="en-US" altLang="zh-CN" kern="0" dirty="0" smtClean="0">
                <a:cs typeface="Symbol" charset="2"/>
                <a:sym typeface="Tahoma" pitchFamily="-106" charset="0"/>
              </a:rPr>
              <a:t>In order to have a significant statistics of High Multiplicity events one needs to use all the available data from both minimum bias and High Multiplicity triggers.</a:t>
            </a:r>
          </a:p>
          <a:p>
            <a:pPr lvl="1"/>
            <a:r>
              <a:rPr kumimoji="1" lang="en-US" altLang="zh-CN" kern="0" dirty="0" smtClean="0">
                <a:cs typeface="Symbol" charset="2"/>
                <a:sym typeface="Tahoma" pitchFamily="-106" charset="0"/>
              </a:rPr>
              <a:t>However different runs – in general – correspond to different detector and beam conditions (beam crossing rate, pile-up, etc.).</a:t>
            </a:r>
          </a:p>
          <a:p>
            <a:pPr lvl="1"/>
            <a:r>
              <a:rPr kumimoji="1" lang="en-US" altLang="zh-CN" dirty="0" smtClean="0"/>
              <a:t>The main QA criterion is to repeat the full </a:t>
            </a:r>
            <a:r>
              <a:rPr lang="en-US" altLang="zh-CN" kern="0" dirty="0" err="1" smtClean="0">
                <a:cs typeface="Calibri"/>
                <a:sym typeface="Tahoma" pitchFamily="-106" charset="0"/>
              </a:rPr>
              <a:t>dN</a:t>
            </a:r>
            <a:r>
              <a:rPr lang="en-US" altLang="zh-CN" kern="0" baseline="-25000" dirty="0" err="1" smtClean="0">
                <a:cs typeface="Calibri"/>
                <a:sym typeface="Tahoma" pitchFamily="-106" charset="0"/>
              </a:rPr>
              <a:t>ch</a:t>
            </a:r>
            <a:r>
              <a:rPr lang="en-US" altLang="zh-CN" kern="0" dirty="0">
                <a:cs typeface="Calibri"/>
                <a:sym typeface="Tahoma" pitchFamily="-106" charset="0"/>
              </a:rPr>
              <a:t>/</a:t>
            </a:r>
            <a:r>
              <a:rPr lang="en-US" altLang="zh-CN" kern="0" dirty="0" smtClean="0">
                <a:cs typeface="Calibri"/>
                <a:sym typeface="Tahoma" pitchFamily="-106" charset="0"/>
              </a:rPr>
              <a:t>d</a:t>
            </a:r>
            <a:r>
              <a:rPr lang="en-US" altLang="zh-CN" kern="0" dirty="0" smtClean="0">
                <a:latin typeface="Symbol" charset="2"/>
                <a:cs typeface="Symbol" charset="2"/>
                <a:sym typeface="Tahoma" pitchFamily="-106" charset="0"/>
              </a:rPr>
              <a:t>h </a:t>
            </a:r>
            <a:r>
              <a:rPr lang="en-US" altLang="zh-CN" kern="0" dirty="0" smtClean="0">
                <a:cs typeface="Symbol" charset="2"/>
                <a:sym typeface="Tahoma" pitchFamily="-106" charset="0"/>
              </a:rPr>
              <a:t>measurement on these runs.</a:t>
            </a:r>
          </a:p>
          <a:p>
            <a:pPr lvl="2"/>
            <a:r>
              <a:rPr kumimoji="1" lang="en-US" altLang="zh-CN" b="1" kern="0" dirty="0" smtClean="0">
                <a:solidFill>
                  <a:srgbClr val="FF0000"/>
                </a:solidFill>
                <a:cs typeface="Symbol" charset="2"/>
                <a:sym typeface="Tahoma" pitchFamily="-106" charset="0"/>
              </a:rPr>
              <a:t>The  results are not public yet, however I can discuss the effects that have been taken into account and the general outcome.</a:t>
            </a:r>
            <a:endParaRPr kumimoji="1" lang="en-US" altLang="zh-CN" b="1" dirty="0" smtClean="0">
              <a:solidFill>
                <a:srgbClr val="FF0000"/>
              </a:solidFill>
            </a:endParaRPr>
          </a:p>
          <a:p>
            <a:pPr lvl="1"/>
            <a:endParaRPr kumimoji="1" lang="zh-CN" altLang="en-US" dirty="0"/>
          </a:p>
        </p:txBody>
      </p:sp>
      <p:sp>
        <p:nvSpPr>
          <p:cNvPr id="4" name="Slide Number Placeholder 3"/>
          <p:cNvSpPr>
            <a:spLocks noGrp="1"/>
          </p:cNvSpPr>
          <p:nvPr>
            <p:ph type="sldNum" sz="quarter" idx="2"/>
          </p:nvPr>
        </p:nvSpPr>
        <p:spPr/>
        <p:txBody>
          <a:bodyPr/>
          <a:lstStyle/>
          <a:p>
            <a:fld id="{86CB4B4D-7CA3-9044-876B-883B54F8677D}" type="slidenum">
              <a:rPr lang="en-US" altLang="zh-CN" smtClean="0"/>
              <a:t>9</a:t>
            </a:fld>
            <a:endParaRPr lang="zh-CN" altLang="en-US" dirty="0"/>
          </a:p>
        </p:txBody>
      </p:sp>
    </p:spTree>
    <p:extLst>
      <p:ext uri="{BB962C8B-B14F-4D97-AF65-F5344CB8AC3E}">
        <p14:creationId xmlns:p14="http://schemas.microsoft.com/office/powerpoint/2010/main" val="2790776096"/>
      </p:ext>
    </p:extLst>
  </p:cSld>
  <p:clrMapOvr>
    <a:masterClrMapping/>
  </p:clrMapOvr>
  <p:transition spd="med"/>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1990</TotalTime>
  <Words>1001</Words>
  <Application>Microsoft Office PowerPoint</Application>
  <PresentationFormat>全屏显示(4:3)</PresentationFormat>
  <Paragraphs>124</Paragraphs>
  <Slides>15</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15</vt:i4>
      </vt:variant>
    </vt:vector>
  </HeadingPairs>
  <TitlesOfParts>
    <vt:vector size="25" baseType="lpstr">
      <vt:lpstr>Calibri</vt:lpstr>
      <vt:lpstr>宋体</vt:lpstr>
      <vt:lpstr>Arial</vt:lpstr>
      <vt:lpstr>Calibri Light</vt:lpstr>
      <vt:lpstr>Symbol</vt:lpstr>
      <vt:lpstr>Tahoma</vt:lpstr>
      <vt:lpstr>Times New Roman</vt:lpstr>
      <vt:lpstr>Wingdings</vt:lpstr>
      <vt:lpstr>Office 主题</vt:lpstr>
      <vt:lpstr>Equation</vt:lpstr>
      <vt:lpstr>Measuring the pseudorapidity distribution of charged particles in proton-proton collisions at √s=13 TeV with the ALICE Experiment at the Large Hadron Collider</vt:lpstr>
      <vt:lpstr>Pseudorapidity Density Distribution (dNch/dh)</vt:lpstr>
      <vt:lpstr>The ALICE detector</vt:lpstr>
      <vt:lpstr>The ALICE Silicon Pixel Detector (SPD)</vt:lpstr>
      <vt:lpstr>PowerPoint 演示文稿</vt:lpstr>
      <vt:lpstr>From Trackelts to Charged Particles</vt:lpstr>
      <vt:lpstr>Event Selection</vt:lpstr>
      <vt:lpstr>PowerPoint 演示文稿</vt:lpstr>
      <vt:lpstr>My contribution to the dNch/dh measurement in High Multiplicity Events </vt:lpstr>
      <vt:lpstr>PowerPoint 演示文稿</vt:lpstr>
      <vt:lpstr>Minimum Bias Triggers</vt:lpstr>
      <vt:lpstr>CONCLUSIONS</vt:lpstr>
      <vt:lpstr>BACK-UP SLIDES</vt:lpstr>
      <vt:lpstr>Investigation of different zvertex cuts</vt:lpstr>
      <vt:lpstr>PowerPoint 演示文稿</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dN/dƞ measurement at different multiplicities in ALICE</dc:title>
  <dc:creator>xiaoyu liu</dc:creator>
  <cp:lastModifiedBy>xiaoyu liu</cp:lastModifiedBy>
  <cp:revision>50</cp:revision>
  <dcterms:created xsi:type="dcterms:W3CDTF">2016-08-08T18:00:44Z</dcterms:created>
  <dcterms:modified xsi:type="dcterms:W3CDTF">2016-08-10T10:33:37Z</dcterms:modified>
</cp:coreProperties>
</file>